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handoutMasterIdLst>
    <p:handoutMasterId r:id="rId32"/>
  </p:handoutMasterIdLst>
  <p:sldIdLst>
    <p:sldId id="256" r:id="rId2"/>
    <p:sldId id="257" r:id="rId3"/>
    <p:sldId id="289" r:id="rId4"/>
    <p:sldId id="279" r:id="rId5"/>
    <p:sldId id="280" r:id="rId6"/>
    <p:sldId id="258" r:id="rId7"/>
    <p:sldId id="259" r:id="rId8"/>
    <p:sldId id="260" r:id="rId9"/>
    <p:sldId id="261" r:id="rId10"/>
    <p:sldId id="262" r:id="rId11"/>
    <p:sldId id="263" r:id="rId12"/>
    <p:sldId id="264" r:id="rId13"/>
    <p:sldId id="265" r:id="rId14"/>
    <p:sldId id="282" r:id="rId15"/>
    <p:sldId id="283" r:id="rId16"/>
    <p:sldId id="266" r:id="rId17"/>
    <p:sldId id="267" r:id="rId18"/>
    <p:sldId id="268" r:id="rId19"/>
    <p:sldId id="284" r:id="rId20"/>
    <p:sldId id="285" r:id="rId21"/>
    <p:sldId id="286" r:id="rId22"/>
    <p:sldId id="269" r:id="rId23"/>
    <p:sldId id="270" r:id="rId24"/>
    <p:sldId id="271" r:id="rId25"/>
    <p:sldId id="272" r:id="rId26"/>
    <p:sldId id="273" r:id="rId27"/>
    <p:sldId id="275" r:id="rId28"/>
    <p:sldId id="287" r:id="rId29"/>
    <p:sldId id="288" r:id="rId30"/>
  </p:sldIdLst>
  <p:sldSz cx="9144000" cy="6858000" type="screen4x3"/>
  <p:notesSz cx="6858000" cy="9947275"/>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6" d="100"/>
          <a:sy n="156" d="100"/>
        </p:scale>
        <p:origin x="1324" y="19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BFEBFDD1-EFA0-4CF8-95A9-E27F7C04228E}" type="datetimeFigureOut">
              <a:rPr lang="en-IN" smtClean="0"/>
              <a:pPr/>
              <a:t>30-10-2018</a:t>
            </a:fld>
            <a:endParaRPr lang="en-IN"/>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5C46B87B-9A3B-4004-B200-932B326B9AC2}" type="slidenum">
              <a:rPr lang="en-IN" smtClean="0"/>
              <a:pPr/>
              <a:t>‹#›</a:t>
            </a:fld>
            <a:endParaRPr lang="en-IN"/>
          </a:p>
        </p:txBody>
      </p:sp>
    </p:spTree>
    <p:extLst>
      <p:ext uri="{BB962C8B-B14F-4D97-AF65-F5344CB8AC3E}">
        <p14:creationId xmlns:p14="http://schemas.microsoft.com/office/powerpoint/2010/main" val="3403446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5BC30F7A-410E-4F50-838F-A7AF7A4D4D50}" type="datetimeFigureOut">
              <a:rPr lang="en-US" smtClean="0"/>
              <a:pPr/>
              <a:t>10/30/2018</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2D051622-F079-4062-8F92-7073E81A2E35}" type="slidenum">
              <a:rPr lang="en-US" smtClean="0"/>
              <a:pPr/>
              <a:t>‹#›</a:t>
            </a:fld>
            <a:endParaRPr lang="en-US"/>
          </a:p>
        </p:txBody>
      </p:sp>
    </p:spTree>
    <p:extLst>
      <p:ext uri="{BB962C8B-B14F-4D97-AF65-F5344CB8AC3E}">
        <p14:creationId xmlns:p14="http://schemas.microsoft.com/office/powerpoint/2010/main" val="656976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9625572-8505-43A1-88EC-22E7A55A56C8}" type="datetime8">
              <a:rPr lang="x-none" smtClean="0"/>
              <a:pPr/>
              <a:t>30-10-2018 12:18</a:t>
            </a:fld>
            <a:endParaRPr lang="x-non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x-non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DBF2DD-4017-400A-B431-6CDAD3069103}" type="slidenum">
              <a:rPr lang="x-none" smtClean="0"/>
              <a:pPr/>
              <a:t>‹#›</a:t>
            </a:fld>
            <a:endParaRPr lang="x-non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C9567-EDB3-4B36-BB63-123E1651E255}" type="datetime8">
              <a:rPr lang="x-none" smtClean="0"/>
              <a:pPr/>
              <a:t>30-10-2018 12:18</a:t>
            </a:fld>
            <a:endParaRPr lang="x-none"/>
          </a:p>
        </p:txBody>
      </p:sp>
      <p:sp>
        <p:nvSpPr>
          <p:cNvPr id="5" name="Footer Placeholder 4"/>
          <p:cNvSpPr>
            <a:spLocks noGrp="1"/>
          </p:cNvSpPr>
          <p:nvPr>
            <p:ph type="ftr" sz="quarter" idx="11"/>
          </p:nvPr>
        </p:nvSpPr>
        <p:spPr/>
        <p:txBody>
          <a:bodyPr/>
          <a:lstStyle>
            <a:extLst/>
          </a:lstStyle>
          <a:p>
            <a:endParaRPr lang="x-none"/>
          </a:p>
        </p:txBody>
      </p:sp>
      <p:sp>
        <p:nvSpPr>
          <p:cNvPr id="6" name="Slide Number Placeholder 5"/>
          <p:cNvSpPr>
            <a:spLocks noGrp="1"/>
          </p:cNvSpPr>
          <p:nvPr>
            <p:ph type="sldNum" sz="quarter" idx="12"/>
          </p:nvPr>
        </p:nvSpPr>
        <p:spPr/>
        <p:txBody>
          <a:bodyPr/>
          <a:lstStyle>
            <a:extLst/>
          </a:lstStyle>
          <a:p>
            <a:fld id="{65DBF2DD-4017-400A-B431-6CDAD3069103}" type="slidenum">
              <a:rPr lang="x-none" smtClean="0"/>
              <a:pPr/>
              <a:t>‹#›</a:t>
            </a:fld>
            <a:endParaRPr 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747A38-DDE9-4868-984D-2C01681472E6}" type="datetime8">
              <a:rPr lang="x-none" smtClean="0"/>
              <a:pPr/>
              <a:t>30-10-2018 12:18</a:t>
            </a:fld>
            <a:endParaRPr lang="x-none"/>
          </a:p>
        </p:txBody>
      </p:sp>
      <p:sp>
        <p:nvSpPr>
          <p:cNvPr id="5" name="Footer Placeholder 4"/>
          <p:cNvSpPr>
            <a:spLocks noGrp="1"/>
          </p:cNvSpPr>
          <p:nvPr>
            <p:ph type="ftr" sz="quarter" idx="11"/>
          </p:nvPr>
        </p:nvSpPr>
        <p:spPr/>
        <p:txBody>
          <a:bodyPr/>
          <a:lstStyle>
            <a:extLst/>
          </a:lstStyle>
          <a:p>
            <a:endParaRPr lang="x-none"/>
          </a:p>
        </p:txBody>
      </p:sp>
      <p:sp>
        <p:nvSpPr>
          <p:cNvPr id="6" name="Slide Number Placeholder 5"/>
          <p:cNvSpPr>
            <a:spLocks noGrp="1"/>
          </p:cNvSpPr>
          <p:nvPr>
            <p:ph type="sldNum" sz="quarter" idx="12"/>
          </p:nvPr>
        </p:nvSpPr>
        <p:spPr/>
        <p:txBody>
          <a:bodyPr/>
          <a:lstStyle>
            <a:extLst/>
          </a:lstStyle>
          <a:p>
            <a:fld id="{65DBF2DD-4017-400A-B431-6CDAD3069103}" type="slidenum">
              <a:rPr lang="x-none" smtClean="0"/>
              <a:pPr/>
              <a:t>‹#›</a:t>
            </a:fld>
            <a:endParaRPr lang="x-non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AD9C9-038B-47E9-AF46-C78E227DB69B}" type="datetime8">
              <a:rPr lang="x-none" smtClean="0"/>
              <a:pPr/>
              <a:t>30-10-2018 12:18</a:t>
            </a:fld>
            <a:endParaRPr lang="x-none"/>
          </a:p>
        </p:txBody>
      </p:sp>
      <p:sp>
        <p:nvSpPr>
          <p:cNvPr id="5" name="Footer Placeholder 4"/>
          <p:cNvSpPr>
            <a:spLocks noGrp="1"/>
          </p:cNvSpPr>
          <p:nvPr>
            <p:ph type="ftr" sz="quarter" idx="11"/>
          </p:nvPr>
        </p:nvSpPr>
        <p:spPr/>
        <p:txBody>
          <a:bodyPr/>
          <a:lstStyle>
            <a:extLst/>
          </a:lstStyle>
          <a:p>
            <a:endParaRPr lang="x-none"/>
          </a:p>
        </p:txBody>
      </p:sp>
      <p:sp>
        <p:nvSpPr>
          <p:cNvPr id="6" name="Slide Number Placeholder 5"/>
          <p:cNvSpPr>
            <a:spLocks noGrp="1"/>
          </p:cNvSpPr>
          <p:nvPr>
            <p:ph type="sldNum" sz="quarter" idx="12"/>
          </p:nvPr>
        </p:nvSpPr>
        <p:spPr/>
        <p:txBody>
          <a:bodyPr/>
          <a:lstStyle>
            <a:extLst/>
          </a:lstStyle>
          <a:p>
            <a:fld id="{65DBF2DD-4017-400A-B431-6CDAD3069103}" type="slidenum">
              <a:rPr lang="x-none" smtClean="0"/>
              <a:pPr/>
              <a:t>‹#›</a:t>
            </a:fld>
            <a:endParaRPr lang="x-non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6F4FC2-0F31-455C-8269-F1EFCA8D612F}" type="datetime8">
              <a:rPr lang="x-none" smtClean="0"/>
              <a:pPr/>
              <a:t>30-10-2018 12:18</a:t>
            </a:fld>
            <a:endParaRPr lang="x-none"/>
          </a:p>
        </p:txBody>
      </p:sp>
      <p:sp>
        <p:nvSpPr>
          <p:cNvPr id="5" name="Footer Placeholder 4"/>
          <p:cNvSpPr>
            <a:spLocks noGrp="1"/>
          </p:cNvSpPr>
          <p:nvPr>
            <p:ph type="ftr" sz="quarter" idx="11"/>
          </p:nvPr>
        </p:nvSpPr>
        <p:spPr/>
        <p:txBody>
          <a:bodyPr/>
          <a:lstStyle>
            <a:extLst/>
          </a:lstStyle>
          <a:p>
            <a:endParaRPr lang="x-none"/>
          </a:p>
        </p:txBody>
      </p:sp>
      <p:sp>
        <p:nvSpPr>
          <p:cNvPr id="6" name="Slide Number Placeholder 5"/>
          <p:cNvSpPr>
            <a:spLocks noGrp="1"/>
          </p:cNvSpPr>
          <p:nvPr>
            <p:ph type="sldNum" sz="quarter" idx="12"/>
          </p:nvPr>
        </p:nvSpPr>
        <p:spPr/>
        <p:txBody>
          <a:bodyPr/>
          <a:lstStyle>
            <a:extLst/>
          </a:lstStyle>
          <a:p>
            <a:fld id="{65DBF2DD-4017-400A-B431-6CDAD3069103}" type="slidenum">
              <a:rPr lang="x-none" smtClean="0"/>
              <a:pPr/>
              <a:t>‹#›</a:t>
            </a:fld>
            <a:endParaRPr lang="x-non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520DC5-9863-4819-8CAD-A47B877020DB}" type="datetime8">
              <a:rPr lang="x-none" smtClean="0"/>
              <a:pPr/>
              <a:t>30-10-2018 12:18</a:t>
            </a:fld>
            <a:endParaRPr lang="x-none"/>
          </a:p>
        </p:txBody>
      </p:sp>
      <p:sp>
        <p:nvSpPr>
          <p:cNvPr id="6" name="Footer Placeholder 5"/>
          <p:cNvSpPr>
            <a:spLocks noGrp="1"/>
          </p:cNvSpPr>
          <p:nvPr>
            <p:ph type="ftr" sz="quarter" idx="11"/>
          </p:nvPr>
        </p:nvSpPr>
        <p:spPr/>
        <p:txBody>
          <a:bodyPr/>
          <a:lstStyle>
            <a:extLst/>
          </a:lstStyle>
          <a:p>
            <a:endParaRPr lang="x-none"/>
          </a:p>
        </p:txBody>
      </p:sp>
      <p:sp>
        <p:nvSpPr>
          <p:cNvPr id="7" name="Slide Number Placeholder 6"/>
          <p:cNvSpPr>
            <a:spLocks noGrp="1"/>
          </p:cNvSpPr>
          <p:nvPr>
            <p:ph type="sldNum" sz="quarter" idx="12"/>
          </p:nvPr>
        </p:nvSpPr>
        <p:spPr/>
        <p:txBody>
          <a:bodyPr/>
          <a:lstStyle>
            <a:extLst/>
          </a:lstStyle>
          <a:p>
            <a:fld id="{65DBF2DD-4017-400A-B431-6CDAD3069103}" type="slidenum">
              <a:rPr lang="x-none" smtClean="0"/>
              <a:pPr/>
              <a:t>‹#›</a:t>
            </a:fld>
            <a:endParaRPr lang="x-non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DEDF55-47D8-4A8D-AC11-A2EC84E5D813}" type="datetime8">
              <a:rPr lang="x-none" smtClean="0"/>
              <a:pPr/>
              <a:t>30-10-2018 12:18</a:t>
            </a:fld>
            <a:endParaRPr lang="x-none"/>
          </a:p>
        </p:txBody>
      </p:sp>
      <p:sp>
        <p:nvSpPr>
          <p:cNvPr id="8" name="Footer Placeholder 7"/>
          <p:cNvSpPr>
            <a:spLocks noGrp="1"/>
          </p:cNvSpPr>
          <p:nvPr>
            <p:ph type="ftr" sz="quarter" idx="11"/>
          </p:nvPr>
        </p:nvSpPr>
        <p:spPr/>
        <p:txBody>
          <a:bodyPr/>
          <a:lstStyle>
            <a:extLst/>
          </a:lstStyle>
          <a:p>
            <a:endParaRPr lang="x-none"/>
          </a:p>
        </p:txBody>
      </p:sp>
      <p:sp>
        <p:nvSpPr>
          <p:cNvPr id="9" name="Slide Number Placeholder 8"/>
          <p:cNvSpPr>
            <a:spLocks noGrp="1"/>
          </p:cNvSpPr>
          <p:nvPr>
            <p:ph type="sldNum" sz="quarter" idx="12"/>
          </p:nvPr>
        </p:nvSpPr>
        <p:spPr/>
        <p:txBody>
          <a:bodyPr/>
          <a:lstStyle>
            <a:extLst/>
          </a:lstStyle>
          <a:p>
            <a:fld id="{65DBF2DD-4017-400A-B431-6CDAD3069103}" type="slidenum">
              <a:rPr lang="x-none" smtClean="0"/>
              <a:pPr/>
              <a:t>‹#›</a:t>
            </a:fld>
            <a:endParaRPr lang="x-non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4B64C03-0F7F-4AA6-90E9-DF564E84BE47}" type="datetime8">
              <a:rPr lang="x-none" smtClean="0"/>
              <a:pPr/>
              <a:t>30-10-2018 12:18</a:t>
            </a:fld>
            <a:endParaRPr lang="x-none"/>
          </a:p>
        </p:txBody>
      </p:sp>
      <p:sp>
        <p:nvSpPr>
          <p:cNvPr id="4" name="Footer Placeholder 3"/>
          <p:cNvSpPr>
            <a:spLocks noGrp="1"/>
          </p:cNvSpPr>
          <p:nvPr>
            <p:ph type="ftr" sz="quarter" idx="11"/>
          </p:nvPr>
        </p:nvSpPr>
        <p:spPr/>
        <p:txBody>
          <a:bodyPr/>
          <a:lstStyle>
            <a:extLst/>
          </a:lstStyle>
          <a:p>
            <a:endParaRPr lang="x-none"/>
          </a:p>
        </p:txBody>
      </p:sp>
      <p:sp>
        <p:nvSpPr>
          <p:cNvPr id="5" name="Slide Number Placeholder 4"/>
          <p:cNvSpPr>
            <a:spLocks noGrp="1"/>
          </p:cNvSpPr>
          <p:nvPr>
            <p:ph type="sldNum" sz="quarter" idx="12"/>
          </p:nvPr>
        </p:nvSpPr>
        <p:spPr/>
        <p:txBody>
          <a:bodyPr/>
          <a:lstStyle>
            <a:extLst/>
          </a:lstStyle>
          <a:p>
            <a:fld id="{65DBF2DD-4017-400A-B431-6CDAD3069103}" type="slidenum">
              <a:rPr lang="x-none" smtClean="0"/>
              <a:pPr/>
              <a:t>‹#›</a:t>
            </a:fld>
            <a:endParaRPr lang="x-non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69F43E1-90A0-48ED-B0EB-4C30B66CDD6B}" type="datetime8">
              <a:rPr lang="x-none" smtClean="0"/>
              <a:pPr/>
              <a:t>30-10-2018 12:18</a:t>
            </a:fld>
            <a:endParaRPr lang="x-none"/>
          </a:p>
        </p:txBody>
      </p:sp>
      <p:sp>
        <p:nvSpPr>
          <p:cNvPr id="3" name="Footer Placeholder 2"/>
          <p:cNvSpPr>
            <a:spLocks noGrp="1"/>
          </p:cNvSpPr>
          <p:nvPr>
            <p:ph type="ftr" sz="quarter" idx="11"/>
          </p:nvPr>
        </p:nvSpPr>
        <p:spPr/>
        <p:txBody>
          <a:bodyPr/>
          <a:lstStyle>
            <a:extLst/>
          </a:lstStyle>
          <a:p>
            <a:endParaRPr lang="x-none"/>
          </a:p>
        </p:txBody>
      </p:sp>
      <p:sp>
        <p:nvSpPr>
          <p:cNvPr id="4" name="Slide Number Placeholder 3"/>
          <p:cNvSpPr>
            <a:spLocks noGrp="1"/>
          </p:cNvSpPr>
          <p:nvPr>
            <p:ph type="sldNum" sz="quarter" idx="12"/>
          </p:nvPr>
        </p:nvSpPr>
        <p:spPr/>
        <p:txBody>
          <a:bodyPr/>
          <a:lstStyle>
            <a:extLst/>
          </a:lstStyle>
          <a:p>
            <a:fld id="{65DBF2DD-4017-400A-B431-6CDAD3069103}" type="slidenum">
              <a:rPr lang="x-none" smtClean="0"/>
              <a:pPr/>
              <a:t>‹#›</a:t>
            </a:fld>
            <a:endParaRPr lang="x-non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26F240A-203B-4C99-B5CB-024EFD475AB2}" type="datetime8">
              <a:rPr lang="x-none" smtClean="0"/>
              <a:pPr/>
              <a:t>30-10-2018 12:18</a:t>
            </a:fld>
            <a:endParaRPr lang="x-none"/>
          </a:p>
        </p:txBody>
      </p:sp>
      <p:sp>
        <p:nvSpPr>
          <p:cNvPr id="6" name="Footer Placeholder 5"/>
          <p:cNvSpPr>
            <a:spLocks noGrp="1"/>
          </p:cNvSpPr>
          <p:nvPr>
            <p:ph type="ftr" sz="quarter" idx="11"/>
          </p:nvPr>
        </p:nvSpPr>
        <p:spPr/>
        <p:txBody>
          <a:bodyPr/>
          <a:lstStyle>
            <a:extLst/>
          </a:lstStyle>
          <a:p>
            <a:endParaRPr lang="x-none"/>
          </a:p>
        </p:txBody>
      </p:sp>
      <p:sp>
        <p:nvSpPr>
          <p:cNvPr id="7" name="Slide Number Placeholder 6"/>
          <p:cNvSpPr>
            <a:spLocks noGrp="1"/>
          </p:cNvSpPr>
          <p:nvPr>
            <p:ph type="sldNum" sz="quarter" idx="12"/>
          </p:nvPr>
        </p:nvSpPr>
        <p:spPr/>
        <p:txBody>
          <a:bodyPr/>
          <a:lstStyle>
            <a:extLst/>
          </a:lstStyle>
          <a:p>
            <a:fld id="{65DBF2DD-4017-400A-B431-6CDAD3069103}" type="slidenum">
              <a:rPr lang="x-none" smtClean="0"/>
              <a:pPr/>
              <a:t>‹#›</a:t>
            </a:fld>
            <a:endParaRPr lang="x-non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745D3A-248A-48C2-B374-6E5C730CB8B8}" type="datetime8">
              <a:rPr lang="x-none" smtClean="0"/>
              <a:pPr/>
              <a:t>30-10-2018 12:18</a:t>
            </a:fld>
            <a:endParaRPr lang="x-non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x-non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DBF2DD-4017-400A-B431-6CDAD3069103}" type="slidenum">
              <a:rPr lang="x-none" smtClean="0"/>
              <a:pPr/>
              <a:t>‹#›</a:t>
            </a:fld>
            <a:endParaRPr lang="x-non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94B14FA-E5D6-4742-A38D-8853DAAB10E9}" type="datetime8">
              <a:rPr lang="x-none" smtClean="0"/>
              <a:pPr/>
              <a:t>30-10-2018 12:18</a:t>
            </a:fld>
            <a:endParaRPr lang="x-non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x-non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DBF2DD-4017-400A-B431-6CDAD3069103}" type="slidenum">
              <a:rPr lang="x-none" smtClean="0"/>
              <a:pPr/>
              <a:t>‹#›</a:t>
            </a:fld>
            <a:endParaRPr lang="x-non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3505200"/>
          </a:xfrm>
        </p:spPr>
        <p:txBody>
          <a:bodyPr>
            <a:noAutofit/>
          </a:bodyPr>
          <a:lstStyle/>
          <a:p>
            <a:pPr algn="ctr">
              <a:lnSpc>
                <a:spcPts val="3800"/>
              </a:lnSpc>
            </a:pPr>
            <a:r>
              <a:rPr lang="en-IN" sz="2400" dirty="0"/>
              <a:t/>
            </a:r>
            <a:br>
              <a:rPr lang="en-IN" sz="2400" dirty="0"/>
            </a:br>
            <a:r>
              <a:rPr lang="en-IN" sz="2700" dirty="0" smtClean="0">
                <a:solidFill>
                  <a:srgbClr val="FF0000"/>
                </a:solidFill>
              </a:rPr>
              <a:t>Pre-</a:t>
            </a:r>
            <a:r>
              <a:rPr lang="en-US" sz="2700" dirty="0" smtClean="0"/>
              <a:t>Certification </a:t>
            </a:r>
            <a:r>
              <a:rPr lang="en-US" sz="2700" dirty="0"/>
              <a:t>of Advertisements of political nature on TV </a:t>
            </a:r>
            <a:r>
              <a:rPr lang="en-US" sz="2700" dirty="0" smtClean="0"/>
              <a:t>Channel, </a:t>
            </a:r>
            <a:r>
              <a:rPr lang="en-US" sz="2700" dirty="0"/>
              <a:t>Cable </a:t>
            </a:r>
            <a:r>
              <a:rPr lang="en-US" sz="2700" dirty="0" smtClean="0"/>
              <a:t>Network, </a:t>
            </a:r>
            <a:r>
              <a:rPr lang="en-US" sz="2700" dirty="0" smtClean="0">
                <a:solidFill>
                  <a:srgbClr val="FF0000"/>
                </a:solidFill>
                <a:effectLst/>
              </a:rPr>
              <a:t>radio including the private FM channels, cinema halls, audio-visual displays in public place, bulk SMS/Voice messages of political nature and social media. </a:t>
            </a:r>
            <a:endParaRPr lang="en-IN" sz="2700" dirty="0">
              <a:solidFill>
                <a:srgbClr val="FF0000"/>
              </a:solidFill>
              <a:effectLst/>
            </a:endParaRPr>
          </a:p>
        </p:txBody>
      </p:sp>
      <p:sp>
        <p:nvSpPr>
          <p:cNvPr id="5" name="Slide Number Placeholder 4"/>
          <p:cNvSpPr>
            <a:spLocks noGrp="1"/>
          </p:cNvSpPr>
          <p:nvPr>
            <p:ph type="sldNum" sz="quarter" idx="12"/>
          </p:nvPr>
        </p:nvSpPr>
        <p:spPr/>
        <p:txBody>
          <a:bodyPr/>
          <a:lstStyle/>
          <a:p>
            <a:fld id="{65DBF2DD-4017-400A-B431-6CDAD3069103}" type="slidenum">
              <a:rPr lang="x-none" smtClean="0"/>
              <a:pPr/>
              <a:t>1</a:t>
            </a:fld>
            <a:endParaRPr lang="x-none"/>
          </a:p>
        </p:txBody>
      </p:sp>
    </p:spTree>
    <p:extLst>
      <p:ext uri="{BB962C8B-B14F-4D97-AF65-F5344CB8AC3E}">
        <p14:creationId xmlns:p14="http://schemas.microsoft.com/office/powerpoint/2010/main" val="2789140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Composition:</a:t>
            </a:r>
          </a:p>
          <a:p>
            <a:pPr marL="109728" indent="0">
              <a:buNone/>
            </a:pPr>
            <a:endParaRPr lang="en-US" dirty="0" smtClean="0"/>
          </a:p>
          <a:p>
            <a:pPr marL="109728" indent="0">
              <a:buNone/>
            </a:pPr>
            <a:r>
              <a:rPr lang="en-US" dirty="0" smtClean="0"/>
              <a:t>(</a:t>
            </a:r>
            <a:r>
              <a:rPr lang="en-US" dirty="0" err="1" smtClean="0"/>
              <a:t>i</a:t>
            </a:r>
            <a:r>
              <a:rPr lang="en-US" dirty="0" smtClean="0"/>
              <a:t>) The </a:t>
            </a:r>
            <a:r>
              <a:rPr lang="en-US" dirty="0"/>
              <a:t>Chief Electoral Officer – Chairperson</a:t>
            </a:r>
            <a:endParaRPr lang="en-IN" dirty="0"/>
          </a:p>
          <a:p>
            <a:pPr marL="109728" indent="0">
              <a:buNone/>
            </a:pPr>
            <a:r>
              <a:rPr lang="en-US" dirty="0" smtClean="0"/>
              <a:t>	</a:t>
            </a:r>
          </a:p>
          <a:p>
            <a:pPr marL="109728" indent="0">
              <a:buNone/>
            </a:pPr>
            <a:r>
              <a:rPr lang="en-US" dirty="0" smtClean="0"/>
              <a:t>(ii) Any </a:t>
            </a:r>
            <a:r>
              <a:rPr lang="en-US" dirty="0"/>
              <a:t>Observer appointed by the Election</a:t>
            </a:r>
            <a:r>
              <a:rPr lang="en-US" dirty="0" smtClean="0"/>
              <a:t>	         	Commission </a:t>
            </a:r>
            <a:r>
              <a:rPr lang="en-US" dirty="0"/>
              <a:t>of India</a:t>
            </a:r>
            <a:endParaRPr lang="en-IN" dirty="0"/>
          </a:p>
          <a:p>
            <a:pPr marL="109728" indent="0">
              <a:buNone/>
            </a:pPr>
            <a:endParaRPr lang="en-US" dirty="0" smtClean="0"/>
          </a:p>
          <a:p>
            <a:pPr marL="109728" indent="0">
              <a:buNone/>
            </a:pPr>
            <a:r>
              <a:rPr lang="en-US" dirty="0" smtClean="0"/>
              <a:t>(iii) One </a:t>
            </a:r>
            <a:r>
              <a:rPr lang="en-US" dirty="0"/>
              <a:t>expert to be co-opted by the </a:t>
            </a:r>
            <a:r>
              <a:rPr lang="en-US" dirty="0" smtClean="0"/>
              <a:t>	    	      	Committee</a:t>
            </a:r>
            <a:r>
              <a:rPr lang="en-US" dirty="0"/>
              <a:t>.</a:t>
            </a:r>
            <a:endParaRPr lang="en-IN" dirty="0"/>
          </a:p>
          <a:p>
            <a:endParaRPr lang="en-IN" dirty="0"/>
          </a:p>
        </p:txBody>
      </p:sp>
      <p:sp>
        <p:nvSpPr>
          <p:cNvPr id="3" name="Title 2"/>
          <p:cNvSpPr>
            <a:spLocks noGrp="1"/>
          </p:cNvSpPr>
          <p:nvPr>
            <p:ph type="title"/>
          </p:nvPr>
        </p:nvSpPr>
        <p:spPr/>
        <p:txBody>
          <a:bodyPr>
            <a:normAutofit fontScale="90000"/>
          </a:bodyPr>
          <a:lstStyle/>
          <a:p>
            <a:pPr algn="ct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smtClean="0">
                <a:solidFill>
                  <a:srgbClr val="FF0000"/>
                </a:solidFill>
              </a:rPr>
              <a:t>State level Appellate Media Certification and Monitoring Committee (MCMC) </a:t>
            </a:r>
            <a:r>
              <a:rPr lang="en-IN" sz="3100" dirty="0"/>
              <a:t/>
            </a:r>
            <a:br>
              <a:rPr lang="en-IN" sz="3100" dirty="0"/>
            </a:br>
            <a:r>
              <a:rPr lang="en-IN" dirty="0"/>
              <a:t/>
            </a:r>
            <a:br>
              <a:rPr lang="en-IN" dirty="0"/>
            </a:b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10</a:t>
            </a:fld>
            <a:endParaRPr lang="x-none"/>
          </a:p>
        </p:txBody>
      </p:sp>
    </p:spTree>
    <p:extLst>
      <p:ext uri="{BB962C8B-B14F-4D97-AF65-F5344CB8AC3E}">
        <p14:creationId xmlns:p14="http://schemas.microsoft.com/office/powerpoint/2010/main" val="4050741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endParaRPr lang="en-US" dirty="0" smtClean="0"/>
          </a:p>
          <a:p>
            <a:pPr algn="just"/>
            <a:r>
              <a:rPr lang="en-US" dirty="0" smtClean="0"/>
              <a:t>State </a:t>
            </a:r>
            <a:r>
              <a:rPr lang="en-US" dirty="0"/>
              <a:t>Level MCMC entertains the complaints/grievances/appeal of any political party or candidate or any other person in regard to decision to grant or refuse certification by District level MCMC and State level Committee headed by </a:t>
            </a:r>
            <a:r>
              <a:rPr lang="en-US" dirty="0" err="1"/>
              <a:t>Addl</a:t>
            </a:r>
            <a:r>
              <a:rPr lang="en-US" dirty="0"/>
              <a:t>/</a:t>
            </a:r>
            <a:r>
              <a:rPr lang="en-US" dirty="0" err="1"/>
              <a:t>Jt</a:t>
            </a:r>
            <a:r>
              <a:rPr lang="en-US" dirty="0"/>
              <a:t> CEO Committees.</a:t>
            </a:r>
            <a:endParaRPr lang="en-IN" dirty="0"/>
          </a:p>
          <a:p>
            <a:endParaRPr lang="en-IN" dirty="0"/>
          </a:p>
        </p:txBody>
      </p:sp>
      <p:sp>
        <p:nvSpPr>
          <p:cNvPr id="3" name="Title 2"/>
          <p:cNvSpPr>
            <a:spLocks noGrp="1"/>
          </p:cNvSpPr>
          <p:nvPr>
            <p:ph type="title"/>
          </p:nvPr>
        </p:nvSpPr>
        <p:spPr/>
        <p:txBody>
          <a:bodyPr/>
          <a:lstStyle/>
          <a:p>
            <a:pPr algn="ctr"/>
            <a:r>
              <a:rPr lang="en-US" dirty="0" smtClean="0"/>
              <a:t>Functions</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11</a:t>
            </a:fld>
            <a:endParaRPr lang="x-none"/>
          </a:p>
        </p:txBody>
      </p:sp>
    </p:spTree>
    <p:extLst>
      <p:ext uri="{BB962C8B-B14F-4D97-AF65-F5344CB8AC3E}">
        <p14:creationId xmlns:p14="http://schemas.microsoft.com/office/powerpoint/2010/main" val="4238940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b="1" dirty="0" smtClean="0"/>
              <a:t>Composition:</a:t>
            </a:r>
          </a:p>
          <a:p>
            <a:pPr marL="109728" indent="0">
              <a:buNone/>
            </a:pPr>
            <a:endParaRPr lang="en-US" dirty="0"/>
          </a:p>
          <a:p>
            <a:pPr marL="109728" indent="0">
              <a:buNone/>
            </a:pPr>
            <a:r>
              <a:rPr lang="en-US" dirty="0" smtClean="0"/>
              <a:t>(</a:t>
            </a:r>
            <a:r>
              <a:rPr lang="en-US" dirty="0" err="1" smtClean="0"/>
              <a:t>i</a:t>
            </a:r>
            <a:r>
              <a:rPr lang="en-US" dirty="0" smtClean="0"/>
              <a:t>)    The </a:t>
            </a:r>
            <a:r>
              <a:rPr lang="en-US" dirty="0"/>
              <a:t>Joint Chief Electoral Officer </a:t>
            </a:r>
            <a:r>
              <a:rPr lang="en-US" dirty="0" smtClean="0"/>
              <a:t>–    	Chairperson</a:t>
            </a:r>
            <a:endParaRPr lang="en-IN" dirty="0"/>
          </a:p>
          <a:p>
            <a:pPr marL="109728" indent="0">
              <a:buNone/>
            </a:pPr>
            <a:endParaRPr lang="en-US" dirty="0" smtClean="0"/>
          </a:p>
          <a:p>
            <a:pPr marL="109728" indent="0">
              <a:buNone/>
            </a:pPr>
            <a:r>
              <a:rPr lang="en-US" dirty="0" smtClean="0"/>
              <a:t>(</a:t>
            </a:r>
            <a:r>
              <a:rPr lang="en-US" dirty="0"/>
              <a:t>ii)  </a:t>
            </a:r>
            <a:r>
              <a:rPr lang="en-US" dirty="0" smtClean="0"/>
              <a:t> Returning </a:t>
            </a:r>
            <a:r>
              <a:rPr lang="en-US" dirty="0"/>
              <a:t>Officer of any Parliamentary </a:t>
            </a:r>
            <a:r>
              <a:rPr lang="en-US" dirty="0" smtClean="0"/>
              <a:t>	Constituency </a:t>
            </a:r>
            <a:r>
              <a:rPr lang="en-US" dirty="0"/>
              <a:t>in Delhi</a:t>
            </a:r>
            <a:endParaRPr lang="en-IN" dirty="0"/>
          </a:p>
          <a:p>
            <a:endParaRPr lang="en-US" dirty="0" smtClean="0"/>
          </a:p>
          <a:p>
            <a:pPr marL="109728" indent="0">
              <a:buNone/>
            </a:pPr>
            <a:r>
              <a:rPr lang="en-US" dirty="0" smtClean="0"/>
              <a:t>(</a:t>
            </a:r>
            <a:r>
              <a:rPr lang="en-US" dirty="0"/>
              <a:t>iii) </a:t>
            </a:r>
            <a:r>
              <a:rPr lang="en-US" dirty="0" smtClean="0"/>
              <a:t>  One </a:t>
            </a:r>
            <a:r>
              <a:rPr lang="en-US" dirty="0"/>
              <a:t>expert being an officer not below the </a:t>
            </a:r>
            <a:r>
              <a:rPr lang="en-US" dirty="0" smtClean="0"/>
              <a:t>	rank </a:t>
            </a:r>
            <a:r>
              <a:rPr lang="en-US" dirty="0"/>
              <a:t>of Class –I officer to be requisitioned </a:t>
            </a:r>
            <a:r>
              <a:rPr lang="en-US" dirty="0" smtClean="0"/>
              <a:t>	from </a:t>
            </a:r>
            <a:r>
              <a:rPr lang="en-US" dirty="0"/>
              <a:t>Ministry of I&amp;B.</a:t>
            </a:r>
            <a:endParaRPr lang="en-IN" dirty="0"/>
          </a:p>
          <a:p>
            <a:endParaRPr lang="en-IN" dirty="0"/>
          </a:p>
        </p:txBody>
      </p:sp>
      <p:sp>
        <p:nvSpPr>
          <p:cNvPr id="3" name="Title 2"/>
          <p:cNvSpPr>
            <a:spLocks noGrp="1"/>
          </p:cNvSpPr>
          <p:nvPr>
            <p:ph type="title"/>
          </p:nvPr>
        </p:nvSpPr>
        <p:spPr/>
        <p:txBody>
          <a:bodyPr/>
          <a:lstStyle/>
          <a:p>
            <a:pPr algn="ctr"/>
            <a:r>
              <a:rPr lang="en-US" dirty="0">
                <a:effectLst/>
              </a:rPr>
              <a:t>Delhi based Committee</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12</a:t>
            </a:fld>
            <a:endParaRPr lang="x-none"/>
          </a:p>
        </p:txBody>
      </p:sp>
    </p:spTree>
    <p:extLst>
      <p:ext uri="{BB962C8B-B14F-4D97-AF65-F5344CB8AC3E}">
        <p14:creationId xmlns:p14="http://schemas.microsoft.com/office/powerpoint/2010/main" val="115481613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endParaRPr lang="en-US" dirty="0" smtClean="0"/>
          </a:p>
          <a:p>
            <a:pPr algn="just"/>
            <a:r>
              <a:rPr lang="en-US" dirty="0" smtClean="0"/>
              <a:t>This </a:t>
            </a:r>
            <a:r>
              <a:rPr lang="en-US" dirty="0"/>
              <a:t>committee entertains the application for certification received from all registered political parties having their headquarters in NCT of Delhi, all group of </a:t>
            </a:r>
            <a:r>
              <a:rPr lang="en-US" dirty="0" err="1"/>
              <a:t>organisations</a:t>
            </a:r>
            <a:r>
              <a:rPr lang="en-US" dirty="0"/>
              <a:t> or associates or persons  having their headquarters in NCT of Delhi .</a:t>
            </a:r>
            <a:endParaRPr lang="en-IN" dirty="0"/>
          </a:p>
        </p:txBody>
      </p:sp>
      <p:sp>
        <p:nvSpPr>
          <p:cNvPr id="3" name="Title 2"/>
          <p:cNvSpPr>
            <a:spLocks noGrp="1"/>
          </p:cNvSpPr>
          <p:nvPr>
            <p:ph type="title"/>
          </p:nvPr>
        </p:nvSpPr>
        <p:spPr/>
        <p:txBody>
          <a:bodyPr/>
          <a:lstStyle/>
          <a:p>
            <a:pPr algn="ctr"/>
            <a:r>
              <a:rPr lang="en-US" dirty="0" smtClean="0"/>
              <a:t>Functions</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13</a:t>
            </a:fld>
            <a:endParaRPr lang="x-none"/>
          </a:p>
        </p:txBody>
      </p:sp>
    </p:spTree>
    <p:extLst>
      <p:ext uri="{BB962C8B-B14F-4D97-AF65-F5344CB8AC3E}">
        <p14:creationId xmlns:p14="http://schemas.microsoft.com/office/powerpoint/2010/main" val="188200437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066800"/>
          </a:xfrm>
        </p:spPr>
        <p:txBody>
          <a:bodyPr>
            <a:normAutofit fontScale="90000"/>
          </a:bodyPr>
          <a:lstStyle/>
          <a:p>
            <a:pPr algn="ctr"/>
            <a:r>
              <a:rPr lang="en-US" sz="2700" dirty="0" smtClean="0">
                <a:solidFill>
                  <a:srgbClr val="FF0000"/>
                </a:solidFill>
              </a:rPr>
              <a:t>Order of the </a:t>
            </a:r>
            <a:r>
              <a:rPr lang="en-US" sz="2700" dirty="0" err="1" smtClean="0">
                <a:solidFill>
                  <a:srgbClr val="FF0000"/>
                </a:solidFill>
              </a:rPr>
              <a:t>Hon’ble</a:t>
            </a:r>
            <a:r>
              <a:rPr lang="en-US" sz="2700" dirty="0" smtClean="0">
                <a:solidFill>
                  <a:srgbClr val="FF0000"/>
                </a:solidFill>
              </a:rPr>
              <a:t> Supreme Court in SLP(C) No. 6679 of 2004 (Ministry of Information and Broadcasting Vs. M/s. Gemini TV Pvt. Ltd. and Others</a:t>
            </a:r>
            <a:r>
              <a:rPr lang="en-IN" sz="2700" dirty="0"/>
              <a:t/>
            </a:r>
            <a:br>
              <a:rPr lang="en-IN" sz="2700" dirty="0"/>
            </a:br>
            <a:endParaRPr lang="en-IN" sz="2700" dirty="0"/>
          </a:p>
        </p:txBody>
      </p:sp>
      <p:sp>
        <p:nvSpPr>
          <p:cNvPr id="4" name="Content Placeholder 3"/>
          <p:cNvSpPr>
            <a:spLocks noGrp="1"/>
          </p:cNvSpPr>
          <p:nvPr>
            <p:ph idx="1"/>
          </p:nvPr>
        </p:nvSpPr>
        <p:spPr>
          <a:xfrm>
            <a:off x="457200" y="1905000"/>
            <a:ext cx="8229600" cy="4419600"/>
          </a:xfrm>
        </p:spPr>
        <p:txBody>
          <a:bodyPr>
            <a:normAutofit/>
          </a:bodyPr>
          <a:lstStyle/>
          <a:p>
            <a:pPr algn="just"/>
            <a:r>
              <a:rPr lang="en-US" sz="2800" dirty="0" smtClean="0">
                <a:solidFill>
                  <a:srgbClr val="FF0000"/>
                </a:solidFill>
              </a:rPr>
              <a:t>This order is being issued in exercise of the powers under Article 142 of the </a:t>
            </a:r>
            <a:r>
              <a:rPr lang="en-US" sz="2800" dirty="0" smtClean="0">
                <a:solidFill>
                  <a:srgbClr val="00B050"/>
                </a:solidFill>
              </a:rPr>
              <a:t>C</a:t>
            </a:r>
            <a:r>
              <a:rPr lang="en-US" sz="2800" dirty="0" smtClean="0">
                <a:solidFill>
                  <a:srgbClr val="FF0000"/>
                </a:solidFill>
              </a:rPr>
              <a:t>onstitution of India and it shall bind all the political parties, candidates, persons, group of persons </a:t>
            </a:r>
            <a:r>
              <a:rPr lang="en-US" sz="2800" strike="sngStrike" dirty="0" smtClean="0">
                <a:solidFill>
                  <a:srgbClr val="FF0000"/>
                </a:solidFill>
              </a:rPr>
              <a:t>of</a:t>
            </a:r>
            <a:r>
              <a:rPr lang="en-US" sz="2800" dirty="0" smtClean="0">
                <a:solidFill>
                  <a:srgbClr val="FF0000"/>
                </a:solidFill>
              </a:rPr>
              <a:t> </a:t>
            </a:r>
            <a:r>
              <a:rPr lang="en-US" sz="2800" dirty="0" smtClean="0">
                <a:solidFill>
                  <a:srgbClr val="00B050"/>
                </a:solidFill>
              </a:rPr>
              <a:t>or </a:t>
            </a:r>
            <a:r>
              <a:rPr lang="en-US" sz="2800" dirty="0" smtClean="0">
                <a:solidFill>
                  <a:srgbClr val="FF0000"/>
                </a:solidFill>
              </a:rPr>
              <a:t>Trusts who propose to insert the advertisement in the electronic media, including cable networks and/or television channels as well as cable operators.”</a:t>
            </a:r>
          </a:p>
          <a:p>
            <a:pPr algn="just"/>
            <a:endParaRPr lang="en-US" sz="2400" dirty="0" smtClean="0">
              <a:solidFill>
                <a:srgbClr val="FF0000"/>
              </a:solidFill>
            </a:endParaRPr>
          </a:p>
          <a:p>
            <a:pPr algn="just"/>
            <a:endParaRPr lang="en-US" sz="2400" dirty="0" smtClean="0">
              <a:solidFill>
                <a:srgbClr val="FF0000"/>
              </a:solidFill>
            </a:endParaRPr>
          </a:p>
          <a:p>
            <a:endParaRPr lang="en-US" dirty="0"/>
          </a:p>
        </p:txBody>
      </p:sp>
      <p:sp>
        <p:nvSpPr>
          <p:cNvPr id="5" name="Slide Number Placeholder 4"/>
          <p:cNvSpPr>
            <a:spLocks noGrp="1"/>
          </p:cNvSpPr>
          <p:nvPr>
            <p:ph type="sldNum" sz="quarter" idx="12"/>
          </p:nvPr>
        </p:nvSpPr>
        <p:spPr/>
        <p:txBody>
          <a:bodyPr/>
          <a:lstStyle/>
          <a:p>
            <a:fld id="{65DBF2DD-4017-400A-B431-6CDAD3069103}" type="slidenum">
              <a:rPr lang="x-none" smtClean="0"/>
              <a:pPr/>
              <a:t>14</a:t>
            </a:fld>
            <a:endParaRPr lang="x-none"/>
          </a:p>
        </p:txBody>
      </p:sp>
    </p:spTree>
    <p:extLst>
      <p:ext uri="{BB962C8B-B14F-4D97-AF65-F5344CB8AC3E}">
        <p14:creationId xmlns:p14="http://schemas.microsoft.com/office/powerpoint/2010/main" val="1920792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600200"/>
            <a:ext cx="8229600" cy="4724400"/>
          </a:xfrm>
        </p:spPr>
        <p:txBody>
          <a:bodyPr>
            <a:normAutofit lnSpcReduction="10000"/>
          </a:bodyPr>
          <a:lstStyle/>
          <a:p>
            <a:pPr algn="just">
              <a:buNone/>
            </a:pPr>
            <a:r>
              <a:rPr lang="en-US" sz="2200" u="sng" dirty="0" smtClean="0">
                <a:solidFill>
                  <a:srgbClr val="FF0000"/>
                </a:solidFill>
              </a:rPr>
              <a:t>Contd.</a:t>
            </a:r>
          </a:p>
          <a:p>
            <a:pPr algn="just"/>
            <a:r>
              <a:rPr lang="en-US" dirty="0" smtClean="0">
                <a:solidFill>
                  <a:srgbClr val="FF0000"/>
                </a:solidFill>
              </a:rPr>
              <a:t>It is applicable in the whole of territory of India at all times and not restricted only during the period commencing from the date of announcement of the election schedule by the Commission and till the completion of election process.</a:t>
            </a:r>
          </a:p>
          <a:p>
            <a:pPr algn="just"/>
            <a:endParaRPr lang="en-US" dirty="0" smtClean="0">
              <a:solidFill>
                <a:srgbClr val="FF0000"/>
              </a:solidFill>
            </a:endParaRPr>
          </a:p>
          <a:p>
            <a:pPr algn="just"/>
            <a:r>
              <a:rPr lang="en-US" dirty="0" smtClean="0">
                <a:solidFill>
                  <a:srgbClr val="FF0000"/>
                </a:solidFill>
              </a:rPr>
              <a:t>The committee so constituted will function under the overall superintendence, direction and control of the Election Commission of India.</a:t>
            </a:r>
          </a:p>
          <a:p>
            <a:endParaRPr lang="en-US" dirty="0"/>
          </a:p>
        </p:txBody>
      </p:sp>
      <p:sp>
        <p:nvSpPr>
          <p:cNvPr id="6" name="Title 2"/>
          <p:cNvSpPr>
            <a:spLocks noGrp="1"/>
          </p:cNvSpPr>
          <p:nvPr>
            <p:ph type="title"/>
          </p:nvPr>
        </p:nvSpPr>
        <p:spPr>
          <a:xfrm>
            <a:off x="457200" y="457200"/>
            <a:ext cx="8229600" cy="1066800"/>
          </a:xfrm>
        </p:spPr>
        <p:txBody>
          <a:bodyPr>
            <a:normAutofit fontScale="90000"/>
          </a:bodyPr>
          <a:lstStyle/>
          <a:p>
            <a:pPr algn="ctr"/>
            <a:r>
              <a:rPr lang="en-US" sz="2700" dirty="0" smtClean="0">
                <a:solidFill>
                  <a:srgbClr val="FF0000"/>
                </a:solidFill>
              </a:rPr>
              <a:t>Order of the </a:t>
            </a:r>
            <a:r>
              <a:rPr lang="en-US" sz="2700" dirty="0" err="1" smtClean="0">
                <a:solidFill>
                  <a:srgbClr val="FF0000"/>
                </a:solidFill>
              </a:rPr>
              <a:t>Hon’ble</a:t>
            </a:r>
            <a:r>
              <a:rPr lang="en-US" sz="2700" dirty="0" smtClean="0">
                <a:solidFill>
                  <a:srgbClr val="FF0000"/>
                </a:solidFill>
              </a:rPr>
              <a:t> Supreme Court in SLP(C) No. 6679 of 2004 (Ministry of Information and Broadcasting Vs. M/s. Gemini TV Pvt. Ltd. and Others</a:t>
            </a:r>
            <a:r>
              <a:rPr lang="en-IN" sz="2700" dirty="0"/>
              <a:t/>
            </a:r>
            <a:br>
              <a:rPr lang="en-IN" sz="2700" dirty="0"/>
            </a:br>
            <a:endParaRPr lang="en-IN" sz="2700" dirty="0"/>
          </a:p>
        </p:txBody>
      </p:sp>
      <p:sp>
        <p:nvSpPr>
          <p:cNvPr id="7" name="Slide Number Placeholder 6"/>
          <p:cNvSpPr>
            <a:spLocks noGrp="1"/>
          </p:cNvSpPr>
          <p:nvPr>
            <p:ph type="sldNum" sz="quarter" idx="12"/>
          </p:nvPr>
        </p:nvSpPr>
        <p:spPr/>
        <p:txBody>
          <a:bodyPr/>
          <a:lstStyle/>
          <a:p>
            <a:fld id="{65DBF2DD-4017-400A-B431-6CDAD3069103}" type="slidenum">
              <a:rPr lang="x-none" smtClean="0"/>
              <a:pPr/>
              <a:t>15</a:t>
            </a:fld>
            <a:endParaRPr lang="x-none"/>
          </a:p>
        </p:txBody>
      </p:sp>
    </p:spTree>
    <p:extLst>
      <p:ext uri="{BB962C8B-B14F-4D97-AF65-F5344CB8AC3E}">
        <p14:creationId xmlns:p14="http://schemas.microsoft.com/office/powerpoint/2010/main" val="1920792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endParaRPr lang="en-US" dirty="0" smtClean="0"/>
          </a:p>
          <a:p>
            <a:pPr algn="just"/>
            <a:r>
              <a:rPr lang="en-US" dirty="0" smtClean="0"/>
              <a:t>For </a:t>
            </a:r>
            <a:r>
              <a:rPr lang="en-US" dirty="0"/>
              <a:t>registered National and State party and every contesting candidate, </a:t>
            </a:r>
            <a:r>
              <a:rPr lang="en-US" b="1" u="sng" dirty="0"/>
              <a:t>not later than three days</a:t>
            </a:r>
            <a:r>
              <a:rPr lang="en-US" u="sng" dirty="0"/>
              <a:t> </a:t>
            </a:r>
            <a:r>
              <a:rPr lang="en-US" dirty="0"/>
              <a:t>prior to the date of the proposed commencement of the telecast of the advertisement</a:t>
            </a:r>
            <a:r>
              <a:rPr lang="en-US" dirty="0" smtClean="0"/>
              <a:t>.</a:t>
            </a:r>
          </a:p>
          <a:p>
            <a:pPr marL="109728" indent="0" algn="just">
              <a:buNone/>
            </a:pPr>
            <a:endParaRPr lang="en-US" dirty="0" smtClean="0"/>
          </a:p>
          <a:p>
            <a:pPr algn="just"/>
            <a:r>
              <a:rPr lang="en-US" dirty="0" smtClean="0"/>
              <a:t>In </a:t>
            </a:r>
            <a:r>
              <a:rPr lang="en-US" dirty="0"/>
              <a:t>case of any other person or unregistered political parties, it should be </a:t>
            </a:r>
            <a:r>
              <a:rPr lang="en-US" b="1" u="sng" dirty="0"/>
              <a:t>not later than seven days</a:t>
            </a:r>
            <a:r>
              <a:rPr lang="en-US" dirty="0"/>
              <a:t> prior to the date of the telecast. </a:t>
            </a:r>
            <a:endParaRPr lang="en-IN" dirty="0"/>
          </a:p>
          <a:p>
            <a:endParaRPr lang="en-IN" dirty="0"/>
          </a:p>
        </p:txBody>
      </p:sp>
      <p:sp>
        <p:nvSpPr>
          <p:cNvPr id="3" name="Title 2"/>
          <p:cNvSpPr>
            <a:spLocks noGrp="1"/>
          </p:cNvSpPr>
          <p:nvPr>
            <p:ph type="title"/>
          </p:nvPr>
        </p:nvSpPr>
        <p:spPr/>
        <p:txBody>
          <a:bodyPr>
            <a:normAutofit fontScale="90000"/>
          </a:bodyPr>
          <a:lstStyle/>
          <a:p>
            <a:pPr algn="ctr"/>
            <a:r>
              <a:rPr lang="en-US" dirty="0">
                <a:effectLst/>
              </a:rPr>
              <a:t>When should be applied for certification?</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16</a:t>
            </a:fld>
            <a:endParaRPr lang="x-none"/>
          </a:p>
        </p:txBody>
      </p:sp>
    </p:spTree>
    <p:extLst>
      <p:ext uri="{BB962C8B-B14F-4D97-AF65-F5344CB8AC3E}">
        <p14:creationId xmlns:p14="http://schemas.microsoft.com/office/powerpoint/2010/main" val="287279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fontScale="92500" lnSpcReduction="20000"/>
          </a:bodyPr>
          <a:lstStyle/>
          <a:p>
            <a:pPr algn="just"/>
            <a:r>
              <a:rPr lang="en-US" dirty="0"/>
              <a:t>T</a:t>
            </a:r>
            <a:r>
              <a:rPr lang="en-US" dirty="0" smtClean="0"/>
              <a:t>wo </a:t>
            </a:r>
            <a:r>
              <a:rPr lang="en-US" dirty="0"/>
              <a:t>copies of the proposed advertisement in electronic form </a:t>
            </a:r>
            <a:r>
              <a:rPr lang="en-US" dirty="0" smtClean="0"/>
              <a:t>along with </a:t>
            </a:r>
            <a:r>
              <a:rPr lang="en-US" dirty="0"/>
              <a:t>duly attested </a:t>
            </a:r>
            <a:r>
              <a:rPr lang="en-US" dirty="0" smtClean="0"/>
              <a:t>transcript. </a:t>
            </a:r>
          </a:p>
          <a:p>
            <a:pPr marL="109728" indent="0" algn="just">
              <a:buNone/>
            </a:pPr>
            <a:endParaRPr lang="en-US" dirty="0" smtClean="0"/>
          </a:p>
          <a:p>
            <a:pPr algn="just"/>
            <a:r>
              <a:rPr lang="en-US" dirty="0" smtClean="0"/>
              <a:t>Cost </a:t>
            </a:r>
            <a:r>
              <a:rPr lang="en-US" dirty="0"/>
              <a:t>of production of advertisement</a:t>
            </a:r>
            <a:r>
              <a:rPr lang="en-US" dirty="0" smtClean="0"/>
              <a:t>.</a:t>
            </a:r>
          </a:p>
          <a:p>
            <a:pPr marL="109728" indent="0" algn="just">
              <a:buNone/>
            </a:pPr>
            <a:endParaRPr lang="en-IN" dirty="0"/>
          </a:p>
          <a:p>
            <a:pPr algn="just"/>
            <a:r>
              <a:rPr lang="en-US" dirty="0" smtClean="0"/>
              <a:t>The </a:t>
            </a:r>
            <a:r>
              <a:rPr lang="en-US" dirty="0"/>
              <a:t>approximate cost of proposed telecast of such advertisement on a television channel or cable network with the break-up of number of insertions and rate proposed to be charged for each such insertion</a:t>
            </a:r>
            <a:r>
              <a:rPr lang="en-US" dirty="0" smtClean="0"/>
              <a:t>.</a:t>
            </a:r>
          </a:p>
          <a:p>
            <a:pPr marL="109728" indent="0" algn="just">
              <a:buNone/>
            </a:pPr>
            <a:endParaRPr lang="en-IN" dirty="0"/>
          </a:p>
          <a:p>
            <a:pPr algn="just"/>
            <a:r>
              <a:rPr lang="en-US" dirty="0"/>
              <a:t>Statement whether the advertisement inserted is for the benefit of the prospects of the election of a candidate(s)/parties.</a:t>
            </a:r>
            <a:endParaRPr lang="en-IN" dirty="0"/>
          </a:p>
        </p:txBody>
      </p:sp>
      <p:sp>
        <p:nvSpPr>
          <p:cNvPr id="3" name="Title 2"/>
          <p:cNvSpPr>
            <a:spLocks noGrp="1"/>
          </p:cNvSpPr>
          <p:nvPr>
            <p:ph type="title"/>
          </p:nvPr>
        </p:nvSpPr>
        <p:spPr/>
        <p:txBody>
          <a:bodyPr>
            <a:noAutofit/>
          </a:bodyPr>
          <a:lstStyle/>
          <a:p>
            <a:pPr algn="ctr"/>
            <a:r>
              <a:rPr lang="en-US" sz="3200" dirty="0">
                <a:solidFill>
                  <a:schemeClr val="tx1"/>
                </a:solidFill>
                <a:effectLst/>
              </a:rPr>
              <a:t>D</a:t>
            </a:r>
            <a:r>
              <a:rPr lang="en-US" sz="3200" dirty="0" smtClean="0">
                <a:solidFill>
                  <a:schemeClr val="tx1"/>
                </a:solidFill>
                <a:effectLst/>
              </a:rPr>
              <a:t>ocuments </a:t>
            </a:r>
            <a:r>
              <a:rPr lang="en-US" sz="3200" dirty="0">
                <a:solidFill>
                  <a:schemeClr val="tx1"/>
                </a:solidFill>
                <a:effectLst/>
              </a:rPr>
              <a:t>to be attached with application for certification</a:t>
            </a:r>
            <a:endParaRPr lang="en-IN" sz="3200" dirty="0">
              <a:solidFill>
                <a:schemeClr val="tx1"/>
              </a:solidFill>
            </a:endParaRPr>
          </a:p>
        </p:txBody>
      </p:sp>
      <p:sp>
        <p:nvSpPr>
          <p:cNvPr id="4" name="Slide Number Placeholder 3"/>
          <p:cNvSpPr>
            <a:spLocks noGrp="1"/>
          </p:cNvSpPr>
          <p:nvPr>
            <p:ph type="sldNum" sz="quarter" idx="12"/>
          </p:nvPr>
        </p:nvSpPr>
        <p:spPr/>
        <p:txBody>
          <a:bodyPr/>
          <a:lstStyle/>
          <a:p>
            <a:fld id="{65DBF2DD-4017-400A-B431-6CDAD3069103}" type="slidenum">
              <a:rPr lang="x-none" smtClean="0"/>
              <a:pPr/>
              <a:t>17</a:t>
            </a:fld>
            <a:endParaRPr lang="x-none"/>
          </a:p>
        </p:txBody>
      </p:sp>
    </p:spTree>
    <p:extLst>
      <p:ext uri="{BB962C8B-B14F-4D97-AF65-F5344CB8AC3E}">
        <p14:creationId xmlns:p14="http://schemas.microsoft.com/office/powerpoint/2010/main" val="32636163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6792"/>
            <a:ext cx="8229600" cy="4450499"/>
          </a:xfrm>
        </p:spPr>
        <p:txBody>
          <a:bodyPr/>
          <a:lstStyle/>
          <a:p>
            <a:pPr algn="just"/>
            <a:r>
              <a:rPr lang="en-US" sz="2400" dirty="0"/>
              <a:t>If the advertisement is issued by any person other than a political party or a candidate, that person shall  state on oath that it is not for the benefit of the political party or a candidate and that the said advertisement has not been sponsored or commissioned or paid for by any political party or a candidate</a:t>
            </a:r>
            <a:endParaRPr lang="en-IN" sz="2400" dirty="0"/>
          </a:p>
          <a:p>
            <a:pPr algn="just"/>
            <a:endParaRPr lang="en-US" sz="2400" dirty="0" smtClean="0"/>
          </a:p>
          <a:p>
            <a:pPr algn="just"/>
            <a:r>
              <a:rPr lang="en-US" sz="2400" dirty="0" smtClean="0"/>
              <a:t>A </a:t>
            </a:r>
            <a:r>
              <a:rPr lang="en-US" sz="2400" dirty="0"/>
              <a:t>statement that all the payment shall be made by </a:t>
            </a:r>
            <a:r>
              <a:rPr lang="en-US" sz="2400" dirty="0" err="1"/>
              <a:t>cheque</a:t>
            </a:r>
            <a:r>
              <a:rPr lang="en-US" sz="2400" dirty="0"/>
              <a:t> or demand draft.</a:t>
            </a:r>
            <a:endParaRPr lang="en-IN" sz="2400" dirty="0"/>
          </a:p>
          <a:p>
            <a:endParaRPr lang="en-IN" dirty="0"/>
          </a:p>
        </p:txBody>
      </p:sp>
      <p:sp>
        <p:nvSpPr>
          <p:cNvPr id="3" name="Title 2"/>
          <p:cNvSpPr>
            <a:spLocks noGrp="1"/>
          </p:cNvSpPr>
          <p:nvPr>
            <p:ph type="title"/>
          </p:nvPr>
        </p:nvSpPr>
        <p:spPr/>
        <p:txBody>
          <a:bodyPr>
            <a:normAutofit/>
          </a:bodyPr>
          <a:lstStyle/>
          <a:p>
            <a:pPr algn="ctr"/>
            <a:r>
              <a:rPr lang="en-US" sz="3200" dirty="0">
                <a:effectLst/>
              </a:rPr>
              <a:t>Documents to be attached with application for </a:t>
            </a:r>
            <a:r>
              <a:rPr lang="en-US" sz="3200" dirty="0" smtClean="0">
                <a:effectLst/>
              </a:rPr>
              <a:t>certification-cont..</a:t>
            </a:r>
            <a:endParaRPr lang="en-IN" sz="3200"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18</a:t>
            </a:fld>
            <a:endParaRPr lang="x-none"/>
          </a:p>
        </p:txBody>
      </p:sp>
    </p:spTree>
    <p:extLst>
      <p:ext uri="{BB962C8B-B14F-4D97-AF65-F5344CB8AC3E}">
        <p14:creationId xmlns:p14="http://schemas.microsoft.com/office/powerpoint/2010/main" val="1443368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400600"/>
          </a:xfrm>
        </p:spPr>
        <p:txBody>
          <a:bodyPr>
            <a:normAutofit fontScale="47500" lnSpcReduction="20000"/>
          </a:bodyPr>
          <a:lstStyle/>
          <a:p>
            <a:r>
              <a:rPr lang="en-IN" u="sng" dirty="0"/>
              <a:t>Annexure – A</a:t>
            </a:r>
            <a:endParaRPr lang="en-IN" dirty="0"/>
          </a:p>
          <a:p>
            <a:r>
              <a:rPr lang="en-IN" b="1" u="sng" dirty="0"/>
              <a:t>APPLICATION FOR CERTIFICATION OF ADVERTISMENT</a:t>
            </a:r>
            <a:endParaRPr lang="en-IN" dirty="0"/>
          </a:p>
          <a:p>
            <a:r>
              <a:rPr lang="en-IN" b="1" dirty="0"/>
              <a:t>I.</a:t>
            </a:r>
            <a:endParaRPr lang="en-IN" dirty="0"/>
          </a:p>
          <a:p>
            <a:r>
              <a:rPr lang="en-IN" dirty="0"/>
              <a:t>(</a:t>
            </a:r>
            <a:r>
              <a:rPr lang="en-IN" dirty="0" err="1"/>
              <a:t>i</a:t>
            </a:r>
            <a:r>
              <a:rPr lang="en-IN" dirty="0"/>
              <a:t>)</a:t>
            </a:r>
            <a:r>
              <a:rPr lang="en-IN" b="1" dirty="0"/>
              <a:t>	</a:t>
            </a:r>
            <a:r>
              <a:rPr lang="en-IN" dirty="0"/>
              <a:t>Name and full address of the applicant</a:t>
            </a:r>
          </a:p>
          <a:p>
            <a:r>
              <a:rPr lang="en-IN" dirty="0"/>
              <a:t>(ii)	Whether the advertisement is by a political party  / contesting candidate / any other person / group of persons / association / organization / Trust </a:t>
            </a:r>
          </a:p>
          <a:p>
            <a:r>
              <a:rPr lang="en-IN" dirty="0"/>
              <a:t>	(give the name)</a:t>
            </a:r>
          </a:p>
          <a:p>
            <a:r>
              <a:rPr lang="en-IN" dirty="0"/>
              <a:t>(iii)	(a)	In case of political party, the status of the party (whether recognized National / State / unrecognized party)	</a:t>
            </a:r>
          </a:p>
          <a:p>
            <a:r>
              <a:rPr lang="en-IN" dirty="0"/>
              <a:t>	</a:t>
            </a:r>
          </a:p>
          <a:p>
            <a:r>
              <a:rPr lang="en-IN" dirty="0"/>
              <a:t>(b)   In case of a candidate, name of the Parliamentary / Assembly Constituency from where contesting</a:t>
            </a:r>
          </a:p>
          <a:p>
            <a:r>
              <a:rPr lang="en-IN" dirty="0"/>
              <a:t>(iv)	Address of Headquarters of political party / group or body of persons / association / organization / Trust</a:t>
            </a:r>
          </a:p>
          <a:p>
            <a:r>
              <a:rPr lang="en-IN" dirty="0"/>
              <a:t> </a:t>
            </a:r>
          </a:p>
          <a:p>
            <a:r>
              <a:rPr lang="en-IN" dirty="0"/>
              <a:t>(v)	Channels / cable networks on which the advertisement is proposed to be telecast</a:t>
            </a:r>
          </a:p>
          <a:p>
            <a:r>
              <a:rPr lang="en-IN" dirty="0"/>
              <a:t> </a:t>
            </a:r>
          </a:p>
          <a:p>
            <a:r>
              <a:rPr lang="en-IN" dirty="0"/>
              <a:t>(vi)	(a)   Is the advertisement for the benefit of prospects of election of any candidate(s)</a:t>
            </a:r>
          </a:p>
          <a:p>
            <a:r>
              <a:rPr lang="en-IN" dirty="0"/>
              <a:t>	</a:t>
            </a:r>
          </a:p>
          <a:p>
            <a:r>
              <a:rPr lang="en-IN" dirty="0"/>
              <a:t>(b)  If so, give the name(s) of such candidate(s) with full address and name(s) of constituency (</a:t>
            </a:r>
            <a:r>
              <a:rPr lang="en-IN" dirty="0" err="1"/>
              <a:t>ies</a:t>
            </a:r>
            <a:r>
              <a:rPr lang="en-IN" dirty="0"/>
              <a:t>)</a:t>
            </a:r>
          </a:p>
          <a:p>
            <a:r>
              <a:rPr lang="en-IN" dirty="0"/>
              <a:t>(vii)	Date of submission of the advertisement </a:t>
            </a:r>
          </a:p>
          <a:p>
            <a:r>
              <a:rPr lang="en-IN" dirty="0"/>
              <a:t> </a:t>
            </a:r>
          </a:p>
          <a:p>
            <a:r>
              <a:rPr lang="en-IN" dirty="0"/>
              <a:t>(viii)	Language(s) used in the advertisement (advertisement is to be submitted with two copies in electronic from </a:t>
            </a:r>
            <a:r>
              <a:rPr lang="en-IN" dirty="0" err="1"/>
              <a:t>alongwith</a:t>
            </a:r>
            <a:r>
              <a:rPr lang="en-IN" dirty="0"/>
              <a:t> a duly attested transcript)</a:t>
            </a:r>
          </a:p>
          <a:p>
            <a:endParaRPr lang="en-IN" dirty="0"/>
          </a:p>
        </p:txBody>
      </p:sp>
      <p:sp>
        <p:nvSpPr>
          <p:cNvPr id="3" name="Title 2"/>
          <p:cNvSpPr>
            <a:spLocks noGrp="1"/>
          </p:cNvSpPr>
          <p:nvPr>
            <p:ph type="title"/>
          </p:nvPr>
        </p:nvSpPr>
        <p:spPr/>
        <p:txBody>
          <a:bodyPr/>
          <a:lstStyle/>
          <a:p>
            <a:pPr algn="ctr"/>
            <a:r>
              <a:rPr lang="en-US" dirty="0" smtClean="0"/>
              <a:t>Format-1</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19</a:t>
            </a:fld>
            <a:endParaRPr lang="x-none"/>
          </a:p>
        </p:txBody>
      </p:sp>
    </p:spTree>
    <p:extLst>
      <p:ext uri="{BB962C8B-B14F-4D97-AF65-F5344CB8AC3E}">
        <p14:creationId xmlns:p14="http://schemas.microsoft.com/office/powerpoint/2010/main" val="1494917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386072"/>
          </a:xfrm>
        </p:spPr>
        <p:txBody>
          <a:bodyPr>
            <a:normAutofit lnSpcReduction="10000"/>
          </a:bodyPr>
          <a:lstStyle/>
          <a:p>
            <a:pPr algn="just"/>
            <a:r>
              <a:rPr lang="en-US" dirty="0" smtClean="0"/>
              <a:t>Clearance </a:t>
            </a:r>
            <a:r>
              <a:rPr lang="en-US" dirty="0"/>
              <a:t>of political advertisement by a committee before being telecast on television </a:t>
            </a:r>
            <a:r>
              <a:rPr lang="en-US" dirty="0" smtClean="0"/>
              <a:t>channels, </a:t>
            </a:r>
            <a:r>
              <a:rPr lang="en-US" dirty="0"/>
              <a:t>cable </a:t>
            </a:r>
            <a:r>
              <a:rPr lang="en-US" dirty="0" smtClean="0"/>
              <a:t>networks, </a:t>
            </a:r>
            <a:r>
              <a:rPr lang="en-US" dirty="0" smtClean="0">
                <a:solidFill>
                  <a:srgbClr val="FF0000"/>
                </a:solidFill>
              </a:rPr>
              <a:t>radio including the private FM channels, cinema halls, audio-visual displays of political advertisement in public place, bulk SMS/Voice messages of political nature and social media</a:t>
            </a:r>
            <a:r>
              <a:rPr lang="en-US" dirty="0" smtClean="0"/>
              <a:t> </a:t>
            </a:r>
            <a:r>
              <a:rPr lang="en-US" dirty="0"/>
              <a:t>by any registered political party or by any group of </a:t>
            </a:r>
            <a:r>
              <a:rPr lang="en-US" dirty="0" smtClean="0"/>
              <a:t>organization/association </a:t>
            </a:r>
            <a:r>
              <a:rPr lang="en-US" dirty="0"/>
              <a:t>or by any contesting candidate </a:t>
            </a:r>
            <a:r>
              <a:rPr lang="en-US" dirty="0" smtClean="0">
                <a:solidFill>
                  <a:srgbClr val="FF0000"/>
                </a:solidFill>
              </a:rPr>
              <a:t>applicable in the whole of the territory of the India at all times.</a:t>
            </a:r>
          </a:p>
          <a:p>
            <a:pPr marL="109728" indent="0" algn="just">
              <a:buNone/>
            </a:pPr>
            <a:endParaRPr lang="en-IN" dirty="0">
              <a:solidFill>
                <a:srgbClr val="FF0000"/>
              </a:solidFill>
            </a:endParaRPr>
          </a:p>
        </p:txBody>
      </p:sp>
      <p:sp>
        <p:nvSpPr>
          <p:cNvPr id="3" name="Title 2"/>
          <p:cNvSpPr>
            <a:spLocks noGrp="1"/>
          </p:cNvSpPr>
          <p:nvPr>
            <p:ph type="title"/>
          </p:nvPr>
        </p:nvSpPr>
        <p:spPr/>
        <p:txBody>
          <a:bodyPr/>
          <a:lstStyle/>
          <a:p>
            <a:pPr algn="ctr"/>
            <a:r>
              <a:rPr lang="en-US" dirty="0">
                <a:effectLst/>
              </a:rPr>
              <a:t>What is certification?</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a:t>
            </a:fld>
            <a:endParaRPr lang="x-none"/>
          </a:p>
        </p:txBody>
      </p:sp>
      <p:sp>
        <p:nvSpPr>
          <p:cNvPr id="5" name="TextBox 4"/>
          <p:cNvSpPr txBox="1"/>
          <p:nvPr/>
        </p:nvSpPr>
        <p:spPr>
          <a:xfrm>
            <a:off x="1696995" y="5802868"/>
            <a:ext cx="4856205" cy="369332"/>
          </a:xfrm>
          <a:prstGeom prst="rect">
            <a:avLst/>
          </a:prstGeom>
          <a:noFill/>
        </p:spPr>
        <p:txBody>
          <a:bodyPr wrap="none" rtlCol="0">
            <a:spAutoFit/>
          </a:bodyPr>
          <a:lstStyle/>
          <a:p>
            <a:r>
              <a:rPr lang="en-US" b="1" dirty="0" smtClean="0">
                <a:solidFill>
                  <a:schemeClr val="bg1">
                    <a:lumMod val="50000"/>
                  </a:schemeClr>
                </a:solidFill>
              </a:rPr>
              <a:t>Supreme Court’s Order </a:t>
            </a:r>
            <a:r>
              <a:rPr lang="en-US" b="1" dirty="0" err="1" smtClean="0">
                <a:solidFill>
                  <a:schemeClr val="bg1">
                    <a:lumMod val="50000"/>
                  </a:schemeClr>
                </a:solidFill>
              </a:rPr>
              <a:t>dt</a:t>
            </a:r>
            <a:r>
              <a:rPr lang="en-US" b="1" dirty="0" smtClean="0">
                <a:solidFill>
                  <a:schemeClr val="bg1">
                    <a:lumMod val="50000"/>
                  </a:schemeClr>
                </a:solidFill>
              </a:rPr>
              <a:t> 13</a:t>
            </a:r>
            <a:r>
              <a:rPr lang="en-US" b="1" baseline="30000" dirty="0" smtClean="0">
                <a:solidFill>
                  <a:schemeClr val="bg1">
                    <a:lumMod val="50000"/>
                  </a:schemeClr>
                </a:solidFill>
              </a:rPr>
              <a:t>th</a:t>
            </a:r>
            <a:r>
              <a:rPr lang="en-US" b="1" dirty="0" smtClean="0">
                <a:solidFill>
                  <a:schemeClr val="bg1">
                    <a:lumMod val="50000"/>
                  </a:schemeClr>
                </a:solidFill>
              </a:rPr>
              <a:t> April 2013</a:t>
            </a:r>
            <a:endParaRPr lang="en-US" b="1" dirty="0">
              <a:solidFill>
                <a:schemeClr val="bg1">
                  <a:lumMod val="50000"/>
                </a:schemeClr>
              </a:solidFill>
            </a:endParaRPr>
          </a:p>
        </p:txBody>
      </p:sp>
    </p:spTree>
    <p:extLst>
      <p:ext uri="{BB962C8B-B14F-4D97-AF65-F5344CB8AC3E}">
        <p14:creationId xmlns:p14="http://schemas.microsoft.com/office/powerpoint/2010/main" val="2146689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lstStyle/>
          <a:p>
            <a:pPr algn="ctr"/>
            <a:r>
              <a:rPr lang="en-US" dirty="0" smtClean="0"/>
              <a:t>Format-1(cont..)</a:t>
            </a:r>
            <a:endParaRPr lang="en-IN" dirty="0"/>
          </a:p>
        </p:txBody>
      </p:sp>
      <p:sp>
        <p:nvSpPr>
          <p:cNvPr id="2" name="Content Placeholder 1"/>
          <p:cNvSpPr>
            <a:spLocks noGrp="1"/>
          </p:cNvSpPr>
          <p:nvPr>
            <p:ph idx="1"/>
          </p:nvPr>
        </p:nvSpPr>
        <p:spPr>
          <a:xfrm>
            <a:off x="457200" y="1124744"/>
            <a:ext cx="8229600" cy="5400600"/>
          </a:xfrm>
        </p:spPr>
        <p:txBody>
          <a:bodyPr>
            <a:normAutofit fontScale="40000" lnSpcReduction="20000"/>
          </a:bodyPr>
          <a:lstStyle/>
          <a:p>
            <a:r>
              <a:rPr lang="en-IN" dirty="0"/>
              <a:t> </a:t>
            </a:r>
          </a:p>
          <a:p>
            <a:r>
              <a:rPr lang="en-IN" dirty="0"/>
              <a:t>(ix)	Title of advertisement</a:t>
            </a:r>
          </a:p>
          <a:p>
            <a:r>
              <a:rPr lang="en-IN" dirty="0"/>
              <a:t> </a:t>
            </a:r>
          </a:p>
          <a:p>
            <a:r>
              <a:rPr lang="en-IN" dirty="0"/>
              <a:t>(x)	Cost of production of the advertisement </a:t>
            </a:r>
          </a:p>
          <a:p>
            <a:r>
              <a:rPr lang="en-IN" dirty="0"/>
              <a:t> </a:t>
            </a:r>
          </a:p>
          <a:p>
            <a:r>
              <a:rPr lang="en-IN" dirty="0"/>
              <a:t>(xi)	Approximate cost of proposed telecast with the breakup of number of insertions and  rate proposed for each such insertion </a:t>
            </a:r>
          </a:p>
          <a:p>
            <a:r>
              <a:rPr lang="en-IN" dirty="0"/>
              <a:t> </a:t>
            </a:r>
          </a:p>
          <a:p>
            <a:r>
              <a:rPr lang="en-IN" dirty="0"/>
              <a:t>(xii)	Total expenditure involved (in Rupees)</a:t>
            </a:r>
          </a:p>
          <a:p>
            <a:r>
              <a:rPr lang="en-IN" dirty="0"/>
              <a:t> </a:t>
            </a:r>
          </a:p>
          <a:p>
            <a:r>
              <a:rPr lang="en-IN" dirty="0"/>
              <a:t>II.</a:t>
            </a:r>
          </a:p>
          <a:p>
            <a:r>
              <a:rPr lang="en-IN" dirty="0"/>
              <a:t>	I, </a:t>
            </a:r>
            <a:r>
              <a:rPr lang="en-IN" dirty="0" err="1"/>
              <a:t>Shri</a:t>
            </a:r>
            <a:r>
              <a:rPr lang="en-IN" dirty="0"/>
              <a:t> / </a:t>
            </a:r>
            <a:r>
              <a:rPr lang="en-IN" dirty="0" err="1"/>
              <a:t>Smt</a:t>
            </a:r>
            <a:r>
              <a:rPr lang="en-IN" dirty="0"/>
              <a:t>………………………….…S/o / D/o W/o…………………………………</a:t>
            </a:r>
          </a:p>
          <a:p>
            <a:r>
              <a:rPr lang="en-IN" dirty="0"/>
              <a:t>(full address) ………………………………………………………………….undertake that all</a:t>
            </a:r>
          </a:p>
          <a:p>
            <a:r>
              <a:rPr lang="en-IN" dirty="0"/>
              <a:t>Payments related to the production and telecast of this advertisement will be made by way of </a:t>
            </a:r>
          </a:p>
          <a:p>
            <a:r>
              <a:rPr lang="en-IN" dirty="0"/>
              <a:t>cheque / demand draft.</a:t>
            </a:r>
          </a:p>
          <a:p>
            <a:r>
              <a:rPr lang="en-IN" dirty="0"/>
              <a:t> </a:t>
            </a:r>
          </a:p>
          <a:p>
            <a:r>
              <a:rPr lang="en-IN" dirty="0"/>
              <a:t>Place	:							      Signature of the applicant</a:t>
            </a:r>
          </a:p>
          <a:p>
            <a:r>
              <a:rPr lang="en-IN" dirty="0"/>
              <a:t>Date	:</a:t>
            </a:r>
          </a:p>
          <a:p>
            <a:r>
              <a:rPr lang="en-IN" dirty="0"/>
              <a:t>III.</a:t>
            </a:r>
          </a:p>
          <a:p>
            <a:r>
              <a:rPr lang="en-IN" dirty="0"/>
              <a:t>(Applicable for advertisement by a person / persons, other than a political party or a candidate)</a:t>
            </a:r>
          </a:p>
          <a:p>
            <a:r>
              <a:rPr lang="en-IN" dirty="0"/>
              <a:t>	I, </a:t>
            </a:r>
            <a:r>
              <a:rPr lang="en-IN" dirty="0" err="1"/>
              <a:t>Shri</a:t>
            </a:r>
            <a:r>
              <a:rPr lang="en-IN" dirty="0"/>
              <a:t> / Smt. …………………….., S/o / D/o W/o ……………………………………,</a:t>
            </a:r>
          </a:p>
          <a:p>
            <a:r>
              <a:rPr lang="en-IN" dirty="0"/>
              <a:t>address …………………………………………………………………………..…....., hereby</a:t>
            </a:r>
          </a:p>
          <a:p>
            <a:r>
              <a:rPr lang="en-IN" dirty="0"/>
              <a:t>State and affirm that the advertisement(s) submitted herewith is not for the benefit of any political party or any candidate and this advertisement(s) has / have not been sponsored / commissioned or paid for by any political party or a candidate.</a:t>
            </a:r>
          </a:p>
          <a:p>
            <a:r>
              <a:rPr lang="en-IN" dirty="0"/>
              <a:t> </a:t>
            </a:r>
          </a:p>
          <a:p>
            <a:r>
              <a:rPr lang="en-IN" dirty="0"/>
              <a:t>									      </a:t>
            </a:r>
            <a:r>
              <a:rPr lang="en-IN" dirty="0" smtClean="0"/>
              <a:t>					 </a:t>
            </a:r>
            <a:r>
              <a:rPr lang="en-IN" dirty="0"/>
              <a:t>Signature of applicant </a:t>
            </a:r>
          </a:p>
          <a:p>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20</a:t>
            </a:fld>
            <a:endParaRPr lang="x-none"/>
          </a:p>
        </p:txBody>
      </p:sp>
    </p:spTree>
    <p:extLst>
      <p:ext uri="{BB962C8B-B14F-4D97-AF65-F5344CB8AC3E}">
        <p14:creationId xmlns:p14="http://schemas.microsoft.com/office/powerpoint/2010/main" val="696527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Format -2</a:t>
            </a:r>
            <a:endParaRPr lang="en-IN" dirty="0"/>
          </a:p>
        </p:txBody>
      </p:sp>
      <p:sp>
        <p:nvSpPr>
          <p:cNvPr id="2" name="Content Placeholder 1"/>
          <p:cNvSpPr>
            <a:spLocks noGrp="1"/>
          </p:cNvSpPr>
          <p:nvPr>
            <p:ph idx="1"/>
          </p:nvPr>
        </p:nvSpPr>
        <p:spPr>
          <a:xfrm>
            <a:off x="457200" y="1268760"/>
            <a:ext cx="8435280" cy="5256584"/>
          </a:xfrm>
        </p:spPr>
        <p:txBody>
          <a:bodyPr>
            <a:normAutofit fontScale="70000" lnSpcReduction="20000"/>
          </a:bodyPr>
          <a:lstStyle/>
          <a:p>
            <a:pPr marL="109728" indent="0" algn="r">
              <a:buNone/>
            </a:pPr>
            <a:r>
              <a:rPr lang="en-IN" u="sng" dirty="0"/>
              <a:t>Annexure – B</a:t>
            </a:r>
            <a:endParaRPr lang="en-IN" dirty="0"/>
          </a:p>
          <a:p>
            <a:pPr marL="109728" indent="0">
              <a:buNone/>
            </a:pPr>
            <a:r>
              <a:rPr lang="en-IN" b="1" u="sng" dirty="0"/>
              <a:t>CERTIFICATION OF ADVERTISEMENT FOR TELECAST</a:t>
            </a:r>
            <a:endParaRPr lang="en-IN" dirty="0"/>
          </a:p>
          <a:p>
            <a:pPr marL="109728" indent="0">
              <a:buNone/>
            </a:pPr>
            <a:r>
              <a:rPr lang="en-IN" dirty="0"/>
              <a:t>I.</a:t>
            </a:r>
          </a:p>
          <a:p>
            <a:pPr marL="109728" indent="0">
              <a:buNone/>
            </a:pPr>
            <a:r>
              <a:rPr lang="en-IN" dirty="0"/>
              <a:t>(</a:t>
            </a:r>
            <a:r>
              <a:rPr lang="en-IN" dirty="0" err="1"/>
              <a:t>i</a:t>
            </a:r>
            <a:r>
              <a:rPr lang="en-IN" dirty="0"/>
              <a:t>)	Name and address of the applicant / political party / </a:t>
            </a:r>
            <a:r>
              <a:rPr lang="en-IN" dirty="0" smtClean="0"/>
              <a:t>	candidate </a:t>
            </a:r>
            <a:r>
              <a:rPr lang="en-IN" dirty="0"/>
              <a:t>/ person / group of persons / association / </a:t>
            </a:r>
            <a:r>
              <a:rPr lang="en-IN" dirty="0" smtClean="0"/>
              <a:t>	organization </a:t>
            </a:r>
            <a:r>
              <a:rPr lang="en-IN" dirty="0"/>
              <a:t>Trust</a:t>
            </a:r>
          </a:p>
          <a:p>
            <a:pPr marL="109728" indent="0">
              <a:buNone/>
            </a:pPr>
            <a:r>
              <a:rPr lang="en-IN" dirty="0"/>
              <a:t>(ii)	Title of advertisement</a:t>
            </a:r>
          </a:p>
          <a:p>
            <a:pPr marL="109728" indent="0">
              <a:buNone/>
            </a:pPr>
            <a:r>
              <a:rPr lang="en-IN" dirty="0"/>
              <a:t>(iii)	Duration of advertisement</a:t>
            </a:r>
          </a:p>
          <a:p>
            <a:pPr marL="109728" indent="0">
              <a:buNone/>
            </a:pPr>
            <a:r>
              <a:rPr lang="en-IN" dirty="0"/>
              <a:t>(iv)	Language(s) used in advertisement</a:t>
            </a:r>
          </a:p>
          <a:p>
            <a:pPr marL="109728" indent="0">
              <a:buNone/>
            </a:pPr>
            <a:r>
              <a:rPr lang="en-IN" dirty="0"/>
              <a:t>(v)	Date of submission of advertisement</a:t>
            </a:r>
          </a:p>
          <a:p>
            <a:pPr marL="109728" indent="0">
              <a:buNone/>
            </a:pPr>
            <a:r>
              <a:rPr lang="en-IN" dirty="0"/>
              <a:t>(vi)	Date of certification for telecast</a:t>
            </a:r>
          </a:p>
          <a:p>
            <a:pPr marL="109728" indent="0">
              <a:buNone/>
            </a:pPr>
            <a:endParaRPr lang="en-IN" dirty="0" smtClean="0"/>
          </a:p>
          <a:p>
            <a:pPr marL="109728" indent="0">
              <a:buNone/>
            </a:pPr>
            <a:r>
              <a:rPr lang="en-IN" dirty="0" smtClean="0"/>
              <a:t>II.</a:t>
            </a:r>
            <a:r>
              <a:rPr lang="en-IN" dirty="0"/>
              <a:t>	Certified that the above advertisement is fit for telecast as per the guidelines prescribed by the </a:t>
            </a:r>
            <a:r>
              <a:rPr lang="en-IN" dirty="0" err="1"/>
              <a:t>Hon’ble</a:t>
            </a:r>
            <a:r>
              <a:rPr lang="en-IN" dirty="0"/>
              <a:t> Supreme Court of India.</a:t>
            </a:r>
          </a:p>
          <a:p>
            <a:pPr marL="109728" indent="0">
              <a:buNone/>
            </a:pPr>
            <a:r>
              <a:rPr lang="en-IN" dirty="0"/>
              <a:t> </a:t>
            </a:r>
          </a:p>
          <a:p>
            <a:pPr marL="109728" indent="0" algn="r">
              <a:buNone/>
            </a:pPr>
            <a:r>
              <a:rPr lang="en-IN" dirty="0"/>
              <a:t>	</a:t>
            </a:r>
            <a:r>
              <a:rPr lang="en-IN" dirty="0" smtClean="0"/>
              <a:t>	</a:t>
            </a:r>
            <a:r>
              <a:rPr lang="en-IN" sz="2200" dirty="0" smtClean="0"/>
              <a:t>Signature </a:t>
            </a:r>
            <a:r>
              <a:rPr lang="en-IN" sz="2200" dirty="0"/>
              <a:t>of chairperson</a:t>
            </a:r>
            <a:r>
              <a:rPr lang="en-IN" dirty="0"/>
              <a:t>/ </a:t>
            </a:r>
          </a:p>
          <a:p>
            <a:pPr marL="1828800" lvl="7" indent="0" algn="r">
              <a:buNone/>
            </a:pPr>
            <a:r>
              <a:rPr lang="en-IN" dirty="0"/>
              <a:t>members of committee / </a:t>
            </a:r>
          </a:p>
          <a:p>
            <a:pPr marL="1828800" lvl="7" indent="0" algn="r">
              <a:buNone/>
            </a:pPr>
            <a:r>
              <a:rPr lang="en-IN" dirty="0"/>
              <a:t>Designated Officer</a:t>
            </a:r>
          </a:p>
          <a:p>
            <a:pPr marL="109728" indent="0">
              <a:buNone/>
            </a:pP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21</a:t>
            </a:fld>
            <a:endParaRPr lang="x-none"/>
          </a:p>
        </p:txBody>
      </p:sp>
    </p:spTree>
    <p:extLst>
      <p:ext uri="{BB962C8B-B14F-4D97-AF65-F5344CB8AC3E}">
        <p14:creationId xmlns:p14="http://schemas.microsoft.com/office/powerpoint/2010/main" val="789070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lnSpc>
                <a:spcPct val="110000"/>
              </a:lnSpc>
            </a:pPr>
            <a:r>
              <a:rPr lang="en-US" dirty="0" smtClean="0"/>
              <a:t>Scan </a:t>
            </a:r>
            <a:r>
              <a:rPr lang="en-US" dirty="0"/>
              <a:t>the political advertisements in electronic media for checking if the telecast/broadcast has been done only after certification by the Committee. </a:t>
            </a:r>
            <a:endParaRPr lang="en-US" dirty="0" smtClean="0"/>
          </a:p>
          <a:p>
            <a:pPr marL="109728" indent="0" algn="just">
              <a:lnSpc>
                <a:spcPct val="110000"/>
              </a:lnSpc>
              <a:buNone/>
            </a:pPr>
            <a:endParaRPr lang="en-IN" dirty="0"/>
          </a:p>
          <a:p>
            <a:pPr algn="just">
              <a:lnSpc>
                <a:spcPct val="110000"/>
              </a:lnSpc>
            </a:pPr>
            <a:r>
              <a:rPr lang="en-US" dirty="0" smtClean="0"/>
              <a:t>Monitoring </a:t>
            </a:r>
            <a:r>
              <a:rPr lang="en-US" dirty="0"/>
              <a:t>the political advertisements in other media, in relation to candidates either overt or covert from expenditure monitoring angle this will also include publicity or advertisement or appeal by or on behalf of candidate, or by Star Campaigner(s) or others to impact candidate’s electoral prospects.</a:t>
            </a:r>
            <a:endParaRPr lang="en-IN" dirty="0"/>
          </a:p>
        </p:txBody>
      </p:sp>
      <p:sp>
        <p:nvSpPr>
          <p:cNvPr id="3" name="Title 2"/>
          <p:cNvSpPr>
            <a:spLocks noGrp="1"/>
          </p:cNvSpPr>
          <p:nvPr>
            <p:ph type="title"/>
          </p:nvPr>
        </p:nvSpPr>
        <p:spPr>
          <a:xfrm>
            <a:off x="467544" y="188640"/>
            <a:ext cx="8229600" cy="792088"/>
          </a:xfrm>
        </p:spPr>
        <p:txBody>
          <a:bodyPr>
            <a:normAutofit fontScale="90000"/>
          </a:bodyPr>
          <a:lstStyle/>
          <a:p>
            <a:pPr algn="ctr"/>
            <a:r>
              <a:rPr lang="en-US" sz="3600" dirty="0" smtClean="0"/>
              <a:t/>
            </a:r>
            <a:br>
              <a:rPr lang="en-US" sz="3600" dirty="0" smtClean="0"/>
            </a:br>
            <a:r>
              <a:rPr lang="en-US" sz="3600" dirty="0" smtClean="0">
                <a:solidFill>
                  <a:schemeClr val="tx1"/>
                </a:solidFill>
              </a:rPr>
              <a:t>Other </a:t>
            </a:r>
            <a:r>
              <a:rPr lang="en-US" sz="3600" dirty="0">
                <a:solidFill>
                  <a:schemeClr val="tx1"/>
                </a:solidFill>
              </a:rPr>
              <a:t>duties of district level </a:t>
            </a:r>
            <a:r>
              <a:rPr lang="en-US" sz="3600" dirty="0" smtClean="0">
                <a:solidFill>
                  <a:schemeClr val="tx1"/>
                </a:solidFill>
              </a:rPr>
              <a:t>MCMC-1</a:t>
            </a:r>
            <a:r>
              <a:rPr lang="en-IN" dirty="0"/>
              <a:t/>
            </a:r>
            <a:br>
              <a:rPr lang="en-IN" dirty="0"/>
            </a:b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22</a:t>
            </a:fld>
            <a:endParaRPr lang="x-none"/>
          </a:p>
        </p:txBody>
      </p:sp>
    </p:spTree>
    <p:extLst>
      <p:ext uri="{BB962C8B-B14F-4D97-AF65-F5344CB8AC3E}">
        <p14:creationId xmlns:p14="http://schemas.microsoft.com/office/powerpoint/2010/main" val="1780560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256584"/>
          </a:xfrm>
        </p:spPr>
        <p:txBody>
          <a:bodyPr>
            <a:normAutofit fontScale="92500" lnSpcReduction="10000"/>
          </a:bodyPr>
          <a:lstStyle/>
          <a:p>
            <a:pPr algn="just"/>
            <a:r>
              <a:rPr lang="en-US" dirty="0"/>
              <a:t>Monitoring  if any advertisement in print media is published with the consent or knowledge of candidate: in which case it will be accounted for in the election expenses of the candidate(s): however if the advertisement is not with the authority from the candidate, then action may be taken for prosecution of the publisher for violation of 171H of IPC. </a:t>
            </a:r>
            <a:endParaRPr lang="en-US" dirty="0" smtClean="0"/>
          </a:p>
          <a:p>
            <a:pPr marL="109728" indent="0" algn="just">
              <a:buNone/>
            </a:pPr>
            <a:endParaRPr lang="en-IN" dirty="0"/>
          </a:p>
          <a:p>
            <a:pPr algn="just"/>
            <a:r>
              <a:rPr lang="en-US" dirty="0" smtClean="0"/>
              <a:t>Checking </a:t>
            </a:r>
            <a:r>
              <a:rPr lang="en-US" dirty="0"/>
              <a:t>if the names and address of the publisher and the printer is </a:t>
            </a:r>
            <a:r>
              <a:rPr lang="en-US" dirty="0" smtClean="0">
                <a:solidFill>
                  <a:srgbClr val="FF0000"/>
                </a:solidFill>
              </a:rPr>
              <a:t>carried</a:t>
            </a:r>
            <a:r>
              <a:rPr lang="en-US" dirty="0" smtClean="0"/>
              <a:t> </a:t>
            </a:r>
            <a:r>
              <a:rPr lang="en-US" dirty="0"/>
              <a:t>on any election pamphlet, poster handbill and other documents as required under section 127A of RP Act 1951.</a:t>
            </a:r>
            <a:endParaRPr lang="en-IN" dirty="0"/>
          </a:p>
          <a:p>
            <a:endParaRPr lang="en-IN" dirty="0"/>
          </a:p>
        </p:txBody>
      </p:sp>
      <p:sp>
        <p:nvSpPr>
          <p:cNvPr id="3" name="Title 2"/>
          <p:cNvSpPr>
            <a:spLocks noGrp="1"/>
          </p:cNvSpPr>
          <p:nvPr>
            <p:ph type="title"/>
          </p:nvPr>
        </p:nvSpPr>
        <p:spPr>
          <a:xfrm>
            <a:off x="927123" y="260648"/>
            <a:ext cx="8229600" cy="864096"/>
          </a:xfrm>
        </p:spPr>
        <p:txBody>
          <a:bodyPr>
            <a:normAutofit fontScale="90000"/>
          </a:bodyPr>
          <a:lstStyle/>
          <a:p>
            <a:pPr algn="ctr"/>
            <a:r>
              <a:rPr lang="en-US" sz="3600" dirty="0" smtClean="0"/>
              <a:t/>
            </a:r>
            <a:br>
              <a:rPr lang="en-US" sz="3600" dirty="0" smtClean="0"/>
            </a:br>
            <a:r>
              <a:rPr lang="en-US" sz="3600" dirty="0" smtClean="0"/>
              <a:t>Other </a:t>
            </a:r>
            <a:r>
              <a:rPr lang="en-US" sz="3600" dirty="0"/>
              <a:t>duties of district level </a:t>
            </a:r>
            <a:r>
              <a:rPr lang="en-US" sz="3600" dirty="0" smtClean="0"/>
              <a:t>MCMC-2</a:t>
            </a:r>
            <a:r>
              <a:rPr lang="en-IN" dirty="0"/>
              <a:t/>
            </a:r>
            <a:br>
              <a:rPr lang="en-IN" dirty="0"/>
            </a:b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23</a:t>
            </a:fld>
            <a:endParaRPr lang="x-none"/>
          </a:p>
        </p:txBody>
      </p:sp>
    </p:spTree>
    <p:extLst>
      <p:ext uri="{BB962C8B-B14F-4D97-AF65-F5344CB8AC3E}">
        <p14:creationId xmlns:p14="http://schemas.microsoft.com/office/powerpoint/2010/main" val="23553572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400" dirty="0" smtClean="0"/>
          </a:p>
          <a:p>
            <a:pPr algn="just"/>
            <a:r>
              <a:rPr lang="en-US" dirty="0" smtClean="0"/>
              <a:t>Submission </a:t>
            </a:r>
            <a:r>
              <a:rPr lang="en-US" dirty="0"/>
              <a:t>of daily report to Accounting team with a copy to RO and Expenditure Observer in respect of each candidate in the prescribed format w.r.t expenditure incurred by the candidate on election advertising or actual expenditure incurred for publishing the news.</a:t>
            </a:r>
            <a:endParaRPr lang="en-IN" dirty="0"/>
          </a:p>
          <a:p>
            <a:pPr marL="109728" indent="0">
              <a:buNone/>
            </a:pPr>
            <a:endParaRPr lang="en-IN" dirty="0"/>
          </a:p>
        </p:txBody>
      </p:sp>
      <p:sp>
        <p:nvSpPr>
          <p:cNvPr id="3" name="Title 2"/>
          <p:cNvSpPr>
            <a:spLocks noGrp="1"/>
          </p:cNvSpPr>
          <p:nvPr>
            <p:ph type="title"/>
          </p:nvPr>
        </p:nvSpPr>
        <p:spPr/>
        <p:txBody>
          <a:bodyPr>
            <a:normAutofit/>
          </a:bodyPr>
          <a:lstStyle/>
          <a:p>
            <a:pPr algn="ctr"/>
            <a:r>
              <a:rPr lang="en-US" sz="3200" dirty="0"/>
              <a:t>Other duties of district level </a:t>
            </a:r>
            <a:r>
              <a:rPr lang="en-US" sz="3200" dirty="0" smtClean="0"/>
              <a:t>MCMC-3</a:t>
            </a:r>
            <a:endParaRPr lang="en-IN" sz="3200"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24</a:t>
            </a:fld>
            <a:endParaRPr lang="x-none"/>
          </a:p>
        </p:txBody>
      </p:sp>
    </p:spTree>
    <p:extLst>
      <p:ext uri="{BB962C8B-B14F-4D97-AF65-F5344CB8AC3E}">
        <p14:creationId xmlns:p14="http://schemas.microsoft.com/office/powerpoint/2010/main" val="2436567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68960"/>
            <a:ext cx="8229600" cy="2938331"/>
          </a:xfrm>
        </p:spPr>
        <p:txBody>
          <a:bodyPr/>
          <a:lstStyle/>
          <a:p>
            <a:pPr algn="just"/>
            <a:r>
              <a:rPr lang="en-US" dirty="0" smtClean="0"/>
              <a:t>Yes. </a:t>
            </a:r>
            <a:r>
              <a:rPr lang="en-US" dirty="0">
                <a:solidFill>
                  <a:schemeClr val="tx1">
                    <a:lumMod val="95000"/>
                    <a:lumOff val="5000"/>
                  </a:schemeClr>
                </a:solidFill>
              </a:rPr>
              <a:t>T</a:t>
            </a:r>
            <a:r>
              <a:rPr lang="en-US" dirty="0" smtClean="0">
                <a:solidFill>
                  <a:schemeClr val="tx1">
                    <a:lumMod val="95000"/>
                    <a:lumOff val="5000"/>
                  </a:schemeClr>
                </a:solidFill>
              </a:rPr>
              <a:t>he</a:t>
            </a:r>
            <a:r>
              <a:rPr lang="en-US" dirty="0" smtClean="0"/>
              <a:t> </a:t>
            </a:r>
            <a:r>
              <a:rPr lang="en-US" dirty="0"/>
              <a:t>district level MCMC has the right to refuse to give certification of an advertisement, it does not find fit to be telecast.</a:t>
            </a:r>
            <a:endParaRPr lang="en-IN" dirty="0"/>
          </a:p>
          <a:p>
            <a:endParaRPr lang="en-IN" dirty="0"/>
          </a:p>
        </p:txBody>
      </p:sp>
      <p:sp>
        <p:nvSpPr>
          <p:cNvPr id="3" name="Title 2"/>
          <p:cNvSpPr>
            <a:spLocks noGrp="1"/>
          </p:cNvSpPr>
          <p:nvPr>
            <p:ph type="title"/>
          </p:nvPr>
        </p:nvSpPr>
        <p:spPr>
          <a:xfrm>
            <a:off x="457200" y="274638"/>
            <a:ext cx="8229600" cy="2362274"/>
          </a:xfrm>
        </p:spPr>
        <p:txBody>
          <a:bodyPr>
            <a:normAutofit fontScale="90000"/>
          </a:bodyPr>
          <a:lstStyle/>
          <a:p>
            <a:pPr algn="ctr"/>
            <a:r>
              <a:rPr lang="en-US" dirty="0" smtClean="0"/>
              <a:t/>
            </a:r>
            <a:br>
              <a:rPr lang="en-US" dirty="0" smtClean="0"/>
            </a:br>
            <a:r>
              <a:rPr lang="en-US" sz="2700" dirty="0" smtClean="0"/>
              <a:t>Does </a:t>
            </a:r>
            <a:r>
              <a:rPr lang="en-US" sz="2700" dirty="0"/>
              <a:t>the </a:t>
            </a:r>
            <a:r>
              <a:rPr lang="en-US" sz="2700" dirty="0" smtClean="0"/>
              <a:t>(</a:t>
            </a:r>
            <a:r>
              <a:rPr lang="en-US" sz="2700" dirty="0"/>
              <a:t>district </a:t>
            </a:r>
            <a:r>
              <a:rPr lang="en-US" sz="2700" dirty="0" smtClean="0"/>
              <a:t>level or  State level) </a:t>
            </a:r>
            <a:r>
              <a:rPr lang="en-US" sz="2700" dirty="0"/>
              <a:t>MCMC has the right to refuse to give certification of an advertisement, it does not find fit to be telecast?</a:t>
            </a:r>
            <a:r>
              <a:rPr lang="en-IN" sz="2700" dirty="0"/>
              <a:t/>
            </a:r>
            <a:br>
              <a:rPr lang="en-IN" sz="2700" dirty="0"/>
            </a:br>
            <a:endParaRPr lang="en-IN" sz="2700"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25</a:t>
            </a:fld>
            <a:endParaRPr lang="x-none"/>
          </a:p>
        </p:txBody>
      </p:sp>
    </p:spTree>
    <p:extLst>
      <p:ext uri="{BB962C8B-B14F-4D97-AF65-F5344CB8AC3E}">
        <p14:creationId xmlns:p14="http://schemas.microsoft.com/office/powerpoint/2010/main" val="530777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708921"/>
            <a:ext cx="8229600" cy="2448272"/>
          </a:xfrm>
        </p:spPr>
        <p:txBody>
          <a:bodyPr>
            <a:normAutofit fontScale="85000" lnSpcReduction="10000"/>
          </a:bodyPr>
          <a:lstStyle/>
          <a:p>
            <a:r>
              <a:rPr lang="en-US" sz="3600" dirty="0" smtClean="0"/>
              <a:t>Any </a:t>
            </a:r>
            <a:r>
              <a:rPr lang="en-US" sz="3600" dirty="0"/>
              <a:t>political party or candidate can make an appeal against the order of district level MCMC or State </a:t>
            </a:r>
            <a:r>
              <a:rPr lang="en-US" sz="3600" dirty="0" smtClean="0"/>
              <a:t>level MCMC to the State </a:t>
            </a:r>
            <a:r>
              <a:rPr lang="en-US" sz="3600" dirty="0"/>
              <a:t>level </a:t>
            </a:r>
            <a:r>
              <a:rPr lang="en-US" sz="3600" dirty="0" smtClean="0"/>
              <a:t>Appellate Committee headed by CEO of the State.</a:t>
            </a:r>
            <a:endParaRPr lang="en-IN" sz="3600" dirty="0"/>
          </a:p>
          <a:p>
            <a:endParaRPr lang="en-IN" dirty="0"/>
          </a:p>
        </p:txBody>
      </p:sp>
      <p:sp>
        <p:nvSpPr>
          <p:cNvPr id="3" name="Title 2"/>
          <p:cNvSpPr>
            <a:spLocks noGrp="1"/>
          </p:cNvSpPr>
          <p:nvPr>
            <p:ph type="title"/>
          </p:nvPr>
        </p:nvSpPr>
        <p:spPr>
          <a:xfrm>
            <a:off x="457200" y="762000"/>
            <a:ext cx="8229600" cy="1828800"/>
          </a:xfrm>
        </p:spPr>
        <p:txBody>
          <a:bodyPr>
            <a:normAutofit fontScale="90000"/>
          </a:bodyPr>
          <a:lstStyle/>
          <a:p>
            <a:pPr algn="ctr"/>
            <a:r>
              <a:rPr lang="en-US" dirty="0"/>
              <a:t>Where appeal can be made against the order of district level </a:t>
            </a:r>
            <a:r>
              <a:rPr lang="en-US" dirty="0" smtClean="0"/>
              <a:t>or State level (Addl./Jt. CEO level) MCMC ?</a:t>
            </a:r>
            <a:r>
              <a:rPr lang="en-IN" dirty="0"/>
              <a:t/>
            </a:r>
            <a:br>
              <a:rPr lang="en-IN" dirty="0"/>
            </a:b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26</a:t>
            </a:fld>
            <a:endParaRPr lang="x-none"/>
          </a:p>
        </p:txBody>
      </p:sp>
    </p:spTree>
    <p:extLst>
      <p:ext uri="{BB962C8B-B14F-4D97-AF65-F5344CB8AC3E}">
        <p14:creationId xmlns:p14="http://schemas.microsoft.com/office/powerpoint/2010/main" val="1203503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64904"/>
            <a:ext cx="8229600" cy="3442387"/>
          </a:xfrm>
        </p:spPr>
        <p:txBody>
          <a:bodyPr/>
          <a:lstStyle/>
          <a:p>
            <a:pPr algn="just"/>
            <a:r>
              <a:rPr lang="en-US" dirty="0" smtClean="0"/>
              <a:t>Yes</a:t>
            </a:r>
            <a:r>
              <a:rPr lang="en-US" dirty="0"/>
              <a:t>, Supreme Court Vide </a:t>
            </a:r>
            <a:r>
              <a:rPr lang="en-US" dirty="0" smtClean="0">
                <a:solidFill>
                  <a:srgbClr val="FF0000"/>
                </a:solidFill>
              </a:rPr>
              <a:t>their</a:t>
            </a:r>
            <a:r>
              <a:rPr lang="en-US" dirty="0" smtClean="0"/>
              <a:t> </a:t>
            </a:r>
            <a:r>
              <a:rPr lang="en-US" dirty="0"/>
              <a:t>order </a:t>
            </a:r>
            <a:r>
              <a:rPr lang="en-US" dirty="0" smtClean="0"/>
              <a:t>dated </a:t>
            </a:r>
            <a:r>
              <a:rPr lang="en-US" dirty="0"/>
              <a:t>13</a:t>
            </a:r>
            <a:r>
              <a:rPr lang="en-US" baseline="30000" dirty="0"/>
              <a:t>th</a:t>
            </a:r>
            <a:r>
              <a:rPr lang="en-US" dirty="0"/>
              <a:t> April, 2004 authorized the Commission to constitute the Committees for the certification of political advertisements. </a:t>
            </a:r>
            <a:endParaRPr lang="en-IN" dirty="0"/>
          </a:p>
          <a:p>
            <a:pPr algn="just"/>
            <a:endParaRPr lang="en-IN" dirty="0"/>
          </a:p>
        </p:txBody>
      </p:sp>
      <p:sp>
        <p:nvSpPr>
          <p:cNvPr id="3" name="Title 2"/>
          <p:cNvSpPr>
            <a:spLocks noGrp="1"/>
          </p:cNvSpPr>
          <p:nvPr>
            <p:ph type="title"/>
          </p:nvPr>
        </p:nvSpPr>
        <p:spPr>
          <a:xfrm>
            <a:off x="457200" y="274638"/>
            <a:ext cx="8229600" cy="2002234"/>
          </a:xfrm>
        </p:spPr>
        <p:txBody>
          <a:bodyPr>
            <a:normAutofit fontScale="90000"/>
          </a:bodyPr>
          <a:lstStyle/>
          <a:p>
            <a:pPr algn="ctr"/>
            <a:r>
              <a:rPr lang="en-US" dirty="0"/>
              <a:t>Whether the </a:t>
            </a:r>
            <a:r>
              <a:rPr lang="en-US" dirty="0" smtClean="0"/>
              <a:t>decision </a:t>
            </a:r>
            <a:r>
              <a:rPr lang="en-US" dirty="0"/>
              <a:t>of the above Committees </a:t>
            </a:r>
            <a:r>
              <a:rPr lang="en-US" dirty="0" smtClean="0"/>
              <a:t>is </a:t>
            </a:r>
            <a:r>
              <a:rPr lang="en-US" dirty="0"/>
              <a:t>legally binding?</a:t>
            </a:r>
            <a:r>
              <a:rPr lang="en-IN" dirty="0"/>
              <a:t/>
            </a:r>
            <a:br>
              <a:rPr lang="en-IN" dirty="0"/>
            </a:b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27</a:t>
            </a:fld>
            <a:endParaRPr lang="x-none"/>
          </a:p>
        </p:txBody>
      </p:sp>
    </p:spTree>
    <p:extLst>
      <p:ext uri="{BB962C8B-B14F-4D97-AF65-F5344CB8AC3E}">
        <p14:creationId xmlns:p14="http://schemas.microsoft.com/office/powerpoint/2010/main" val="15403106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789040"/>
            <a:ext cx="8229600" cy="2218251"/>
          </a:xfrm>
        </p:spPr>
        <p:txBody>
          <a:bodyPr>
            <a:normAutofit/>
          </a:bodyPr>
          <a:lstStyle/>
          <a:p>
            <a:r>
              <a:rPr lang="en-US" sz="4000" b="1" dirty="0" smtClean="0"/>
              <a:t>Supreme Court of India </a:t>
            </a:r>
          </a:p>
          <a:p>
            <a:pPr marL="109728" indent="0">
              <a:buNone/>
            </a:pPr>
            <a:r>
              <a:rPr lang="en-US" sz="2200" b="1" dirty="0" smtClean="0"/>
              <a:t>(No other court, tribunal or authority shall entertain any petition in this regard)</a:t>
            </a:r>
          </a:p>
          <a:p>
            <a:endParaRPr lang="en-IN" sz="4400" dirty="0"/>
          </a:p>
          <a:p>
            <a:endParaRPr lang="en-IN" dirty="0"/>
          </a:p>
        </p:txBody>
      </p:sp>
      <p:sp>
        <p:nvSpPr>
          <p:cNvPr id="3" name="Title 2"/>
          <p:cNvSpPr>
            <a:spLocks noGrp="1"/>
          </p:cNvSpPr>
          <p:nvPr>
            <p:ph type="title"/>
          </p:nvPr>
        </p:nvSpPr>
        <p:spPr>
          <a:xfrm>
            <a:off x="457200" y="838200"/>
            <a:ext cx="8229600" cy="1942728"/>
          </a:xfrm>
        </p:spPr>
        <p:txBody>
          <a:bodyPr>
            <a:noAutofit/>
          </a:bodyPr>
          <a:lstStyle/>
          <a:p>
            <a:pPr algn="ctr"/>
            <a:r>
              <a:rPr lang="en-US" sz="2800" dirty="0" smtClean="0">
                <a:solidFill>
                  <a:srgbClr val="FF0000"/>
                </a:solidFill>
              </a:rPr>
              <a:t/>
            </a:r>
            <a:br>
              <a:rPr lang="en-US" sz="2800" dirty="0" smtClean="0">
                <a:solidFill>
                  <a:srgbClr val="FF0000"/>
                </a:solidFill>
              </a:rPr>
            </a:br>
            <a:r>
              <a:rPr lang="en-US" sz="2800" dirty="0" smtClean="0">
                <a:solidFill>
                  <a:srgbClr val="FF0000"/>
                </a:solidFill>
              </a:rPr>
              <a:t>Who </a:t>
            </a:r>
            <a:r>
              <a:rPr lang="en-US" sz="2800" dirty="0">
                <a:solidFill>
                  <a:srgbClr val="FF0000"/>
                </a:solidFill>
              </a:rPr>
              <a:t>will entertain the appeal against the order of </a:t>
            </a:r>
            <a:r>
              <a:rPr lang="en-US" sz="2800" dirty="0" smtClean="0">
                <a:solidFill>
                  <a:srgbClr val="FF0000"/>
                </a:solidFill>
              </a:rPr>
              <a:t>State level Appellate Media Certification and Monitoring Committee (MCMC)?</a:t>
            </a:r>
            <a:r>
              <a:rPr lang="en-IN" sz="2800" dirty="0"/>
              <a:t/>
            </a:r>
            <a:br>
              <a:rPr lang="en-IN" sz="2800" dirty="0"/>
            </a:br>
            <a:endParaRPr lang="en-IN" sz="2800"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28</a:t>
            </a:fld>
            <a:endParaRPr lang="x-none"/>
          </a:p>
        </p:txBody>
      </p:sp>
    </p:spTree>
    <p:extLst>
      <p:ext uri="{BB962C8B-B14F-4D97-AF65-F5344CB8AC3E}">
        <p14:creationId xmlns:p14="http://schemas.microsoft.com/office/powerpoint/2010/main" val="19207925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914400" y="1828800"/>
            <a:ext cx="7772400" cy="1951038"/>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70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Algerian" pitchFamily="82" charset="0"/>
                <a:ea typeface="+mj-ea"/>
                <a:cs typeface="+mj-cs"/>
              </a:rPr>
              <a:t>Thank You</a:t>
            </a:r>
            <a:endParaRPr kumimoji="0" lang="en-US" sz="70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Algerian" pitchFamily="82" charset="0"/>
              <a:ea typeface="+mj-ea"/>
              <a:cs typeface="+mj-cs"/>
            </a:endParaRPr>
          </a:p>
        </p:txBody>
      </p:sp>
      <p:sp>
        <p:nvSpPr>
          <p:cNvPr id="6" name="Slide Number Placeholder 5"/>
          <p:cNvSpPr>
            <a:spLocks noGrp="1"/>
          </p:cNvSpPr>
          <p:nvPr>
            <p:ph type="sldNum" sz="quarter" idx="12"/>
          </p:nvPr>
        </p:nvSpPr>
        <p:spPr/>
        <p:txBody>
          <a:bodyPr/>
          <a:lstStyle/>
          <a:p>
            <a:fld id="{65DBF2DD-4017-400A-B431-6CDAD3069103}" type="slidenum">
              <a:rPr lang="x-none" smtClean="0"/>
              <a:pPr/>
              <a:t>29</a:t>
            </a:fld>
            <a:endParaRPr lang="x-non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92500" lnSpcReduction="10000"/>
          </a:bodyPr>
          <a:lstStyle/>
          <a:p>
            <a:pPr algn="just"/>
            <a:r>
              <a:rPr lang="en-US" sz="2200" dirty="0" smtClean="0">
                <a:solidFill>
                  <a:srgbClr val="FF0000"/>
                </a:solidFill>
              </a:rPr>
              <a:t>To avoid instances of advertisements of offending, misleading and malicious nature in print media in the last stage of poll, the Election Commission of India, in exercise of its power under Article 324 of the Constitution, first time during the last phase of poll in the general election to state assembly election of Bihar 2015.</a:t>
            </a:r>
          </a:p>
          <a:p>
            <a:pPr algn="just"/>
            <a:endParaRPr lang="en-US" sz="2200" dirty="0" smtClean="0">
              <a:solidFill>
                <a:srgbClr val="FF0000"/>
              </a:solidFill>
            </a:endParaRPr>
          </a:p>
          <a:p>
            <a:pPr algn="just"/>
            <a:r>
              <a:rPr lang="en-US" sz="2200" dirty="0" smtClean="0">
                <a:solidFill>
                  <a:srgbClr val="FF0000"/>
                </a:solidFill>
              </a:rPr>
              <a:t>ECI issued direction that on Poll Day and one day prior to poll day, no political advertisement would be published in print media without pre-certification of State &amp; District MCMC.</a:t>
            </a:r>
          </a:p>
          <a:p>
            <a:pPr algn="just"/>
            <a:endParaRPr lang="en-US" sz="2200" dirty="0" smtClean="0">
              <a:solidFill>
                <a:srgbClr val="FF0000"/>
              </a:solidFill>
            </a:endParaRPr>
          </a:p>
          <a:p>
            <a:pPr algn="just"/>
            <a:r>
              <a:rPr lang="en-US" sz="2200" dirty="0" smtClean="0">
                <a:solidFill>
                  <a:srgbClr val="FF0000"/>
                </a:solidFill>
              </a:rPr>
              <a:t>Pre-certification of political advertisement proposed to be issued in electronic media is mandatory as per Commission’s order </a:t>
            </a:r>
            <a:r>
              <a:rPr lang="en-US" sz="2200" dirty="0" err="1" smtClean="0">
                <a:solidFill>
                  <a:srgbClr val="FF0000"/>
                </a:solidFill>
              </a:rPr>
              <a:t>dt</a:t>
            </a:r>
            <a:r>
              <a:rPr lang="en-US" sz="2200" dirty="0" smtClean="0">
                <a:solidFill>
                  <a:srgbClr val="FF0000"/>
                </a:solidFill>
              </a:rPr>
              <a:t>. 15</a:t>
            </a:r>
            <a:r>
              <a:rPr lang="en-US" sz="2200" baseline="30000" dirty="0" smtClean="0">
                <a:solidFill>
                  <a:srgbClr val="FF0000"/>
                </a:solidFill>
              </a:rPr>
              <a:t>th</a:t>
            </a:r>
            <a:r>
              <a:rPr lang="en-US" sz="2200" dirty="0" smtClean="0">
                <a:solidFill>
                  <a:srgbClr val="FF0000"/>
                </a:solidFill>
              </a:rPr>
              <a:t> April, 2004, issued consequent upon the order passed by the Supreme Court </a:t>
            </a:r>
            <a:r>
              <a:rPr lang="en-US" sz="2200" dirty="0" err="1" smtClean="0">
                <a:solidFill>
                  <a:srgbClr val="FF0000"/>
                </a:solidFill>
              </a:rPr>
              <a:t>dt</a:t>
            </a:r>
            <a:r>
              <a:rPr lang="en-US" sz="2200" dirty="0" smtClean="0">
                <a:solidFill>
                  <a:srgbClr val="FF0000"/>
                </a:solidFill>
              </a:rPr>
              <a:t>. 13</a:t>
            </a:r>
            <a:r>
              <a:rPr lang="en-US" sz="2200" baseline="30000" dirty="0" smtClean="0">
                <a:solidFill>
                  <a:srgbClr val="FF0000"/>
                </a:solidFill>
              </a:rPr>
              <a:t>th</a:t>
            </a:r>
            <a:r>
              <a:rPr lang="en-US" sz="2200" dirty="0" smtClean="0">
                <a:solidFill>
                  <a:srgbClr val="FF0000"/>
                </a:solidFill>
              </a:rPr>
              <a:t> April, 2004.</a:t>
            </a:r>
            <a:endParaRPr lang="en-IN" sz="2200" dirty="0">
              <a:solidFill>
                <a:srgbClr val="FF0000"/>
              </a:solidFill>
            </a:endParaRPr>
          </a:p>
        </p:txBody>
      </p:sp>
      <p:sp>
        <p:nvSpPr>
          <p:cNvPr id="3" name="Title 2"/>
          <p:cNvSpPr>
            <a:spLocks noGrp="1"/>
          </p:cNvSpPr>
          <p:nvPr>
            <p:ph type="title"/>
          </p:nvPr>
        </p:nvSpPr>
        <p:spPr/>
        <p:txBody>
          <a:bodyPr>
            <a:noAutofit/>
          </a:bodyPr>
          <a:lstStyle/>
          <a:p>
            <a:pPr algn="ctr"/>
            <a:r>
              <a:rPr lang="en-US" sz="3200" u="sng" dirty="0" smtClean="0">
                <a:solidFill>
                  <a:srgbClr val="FF0000"/>
                </a:solidFill>
                <a:effectLst/>
              </a:rPr>
              <a:t>Pre-Certification of Political Advertisements in Print Media</a:t>
            </a:r>
            <a:endParaRPr lang="en-IN" sz="3200" u="sng" dirty="0">
              <a:solidFill>
                <a:srgbClr val="FF0000"/>
              </a:solidFill>
            </a:endParaRPr>
          </a:p>
        </p:txBody>
      </p:sp>
      <p:sp>
        <p:nvSpPr>
          <p:cNvPr id="4" name="Slide Number Placeholder 3"/>
          <p:cNvSpPr>
            <a:spLocks noGrp="1"/>
          </p:cNvSpPr>
          <p:nvPr>
            <p:ph type="sldNum" sz="quarter" idx="12"/>
          </p:nvPr>
        </p:nvSpPr>
        <p:spPr/>
        <p:txBody>
          <a:bodyPr/>
          <a:lstStyle/>
          <a:p>
            <a:fld id="{65DBF2DD-4017-400A-B431-6CDAD3069103}" type="slidenum">
              <a:rPr lang="x-none" smtClean="0"/>
              <a:pPr/>
              <a:t>3</a:t>
            </a:fld>
            <a:endParaRPr lang="x-none"/>
          </a:p>
        </p:txBody>
      </p:sp>
    </p:spTree>
    <p:extLst>
      <p:ext uri="{BB962C8B-B14F-4D97-AF65-F5344CB8AC3E}">
        <p14:creationId xmlns:p14="http://schemas.microsoft.com/office/powerpoint/2010/main" val="2146689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86400"/>
          </a:xfrm>
        </p:spPr>
        <p:txBody>
          <a:bodyPr>
            <a:normAutofit fontScale="47500" lnSpcReduction="20000"/>
          </a:bodyPr>
          <a:lstStyle/>
          <a:p>
            <a:pPr algn="just"/>
            <a:endParaRPr lang="en-US" dirty="0" smtClean="0"/>
          </a:p>
          <a:p>
            <a:pPr algn="just">
              <a:lnSpc>
                <a:spcPct val="120000"/>
              </a:lnSpc>
            </a:pPr>
            <a:r>
              <a:rPr lang="en-US" sz="4200" dirty="0" smtClean="0"/>
              <a:t>Commission issued </a:t>
            </a:r>
            <a:r>
              <a:rPr lang="en-US" sz="4200" dirty="0"/>
              <a:t>order dated 27.08.2012, wherein Media Certification and Monitoring Committees at district and State levels were given the responsibilities of pre-certification of </a:t>
            </a:r>
            <a:r>
              <a:rPr lang="en-US" sz="4200" dirty="0" smtClean="0"/>
              <a:t>advertisement of political nature </a:t>
            </a:r>
            <a:r>
              <a:rPr lang="en-US" sz="4200" b="1" dirty="0" smtClean="0"/>
              <a:t>on social media</a:t>
            </a:r>
            <a:r>
              <a:rPr lang="en-US" sz="4200" dirty="0" smtClean="0"/>
              <a:t>. </a:t>
            </a:r>
          </a:p>
          <a:p>
            <a:pPr algn="just">
              <a:lnSpc>
                <a:spcPct val="120000"/>
              </a:lnSpc>
            </a:pPr>
            <a:endParaRPr lang="en-US" sz="4200" dirty="0" smtClean="0"/>
          </a:p>
          <a:p>
            <a:pPr algn="just">
              <a:lnSpc>
                <a:spcPct val="120000"/>
              </a:lnSpc>
            </a:pPr>
            <a:r>
              <a:rPr lang="en-US" sz="4200" dirty="0" smtClean="0"/>
              <a:t>Since </a:t>
            </a:r>
            <a:r>
              <a:rPr lang="en-US" sz="4200" dirty="0"/>
              <a:t>social media websites are also electronic media by definition, therefore, these instructions of the Commission contained in its order No.509/75/2004</a:t>
            </a:r>
            <a:r>
              <a:rPr lang="en-US" sz="4200" dirty="0" smtClean="0"/>
              <a:t>/ JS-1/4572 </a:t>
            </a:r>
            <a:r>
              <a:rPr lang="en-US" sz="4200" dirty="0"/>
              <a:t>dated 15.04.2004 shall also apply </a:t>
            </a:r>
            <a:r>
              <a:rPr lang="en-US" sz="4200" dirty="0" smtClean="0"/>
              <a:t>to </a:t>
            </a:r>
            <a:r>
              <a:rPr lang="en-US" sz="4200" dirty="0"/>
              <a:t>websites including social media websites </a:t>
            </a:r>
            <a:r>
              <a:rPr lang="en-US" sz="4200" dirty="0" smtClean="0"/>
              <a:t>and </a:t>
            </a:r>
            <a:r>
              <a:rPr lang="en-US" sz="4200" dirty="0" smtClean="0">
                <a:solidFill>
                  <a:srgbClr val="FF0000"/>
                </a:solidFill>
              </a:rPr>
              <a:t>therefore</a:t>
            </a:r>
            <a:r>
              <a:rPr lang="en-US" sz="4200" dirty="0" smtClean="0"/>
              <a:t> </a:t>
            </a:r>
            <a:r>
              <a:rPr lang="en-US" sz="4200" dirty="0"/>
              <a:t>shall fall under the purview of pre-certification. </a:t>
            </a:r>
            <a:endParaRPr lang="en-US" sz="4200" dirty="0" smtClean="0"/>
          </a:p>
          <a:p>
            <a:endParaRPr lang="en-US" sz="1900" dirty="0" smtClean="0"/>
          </a:p>
          <a:p>
            <a:endParaRPr lang="en-US" sz="1900" dirty="0" smtClean="0"/>
          </a:p>
          <a:p>
            <a:pPr marL="109728" indent="0">
              <a:buNone/>
            </a:pPr>
            <a:r>
              <a:rPr lang="en-US" sz="1900" dirty="0"/>
              <a:t>(</a:t>
            </a:r>
            <a:r>
              <a:rPr lang="en-US" sz="1900" dirty="0" smtClean="0"/>
              <a:t>Commission instruction No</a:t>
            </a:r>
            <a:r>
              <a:rPr lang="en-US" sz="1900" dirty="0"/>
              <a:t>. </a:t>
            </a:r>
            <a:r>
              <a:rPr lang="en-US" sz="1900" dirty="0" smtClean="0"/>
              <a:t>491/SM/2013/Communication Dated</a:t>
            </a:r>
            <a:r>
              <a:rPr lang="en-US" sz="1900" dirty="0"/>
              <a:t>: </a:t>
            </a:r>
            <a:r>
              <a:rPr lang="en-US" sz="1900" dirty="0" smtClean="0"/>
              <a:t>25/10/13)</a:t>
            </a:r>
            <a:endParaRPr lang="en-IN" dirty="0"/>
          </a:p>
        </p:txBody>
      </p:sp>
      <p:sp>
        <p:nvSpPr>
          <p:cNvPr id="3" name="Title 2"/>
          <p:cNvSpPr>
            <a:spLocks noGrp="1"/>
          </p:cNvSpPr>
          <p:nvPr>
            <p:ph type="title"/>
          </p:nvPr>
        </p:nvSpPr>
        <p:spPr>
          <a:xfrm>
            <a:off x="457200" y="274638"/>
            <a:ext cx="8229600" cy="792162"/>
          </a:xfrm>
        </p:spPr>
        <p:txBody>
          <a:bodyPr>
            <a:normAutofit fontScale="90000"/>
          </a:bodyPr>
          <a:lstStyle/>
          <a:p>
            <a:r>
              <a:rPr lang="en-US" dirty="0" smtClean="0"/>
              <a:t>Pre certification on Social Media</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4</a:t>
            </a:fld>
            <a:endParaRPr lang="x-none"/>
          </a:p>
        </p:txBody>
      </p:sp>
    </p:spTree>
    <p:extLst>
      <p:ext uri="{BB962C8B-B14F-4D97-AF65-F5344CB8AC3E}">
        <p14:creationId xmlns:p14="http://schemas.microsoft.com/office/powerpoint/2010/main" val="1305002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lnSpc>
                <a:spcPts val="3800"/>
              </a:lnSpc>
              <a:buFont typeface="+mj-lt"/>
              <a:buAutoNum type="arabicPeriod"/>
            </a:pPr>
            <a:r>
              <a:rPr lang="en-US" dirty="0" smtClean="0">
                <a:solidFill>
                  <a:srgbClr val="FF0000"/>
                </a:solidFill>
              </a:rPr>
              <a:t>District Level Media Certification and Monitoring Committee (MCMC)</a:t>
            </a:r>
          </a:p>
          <a:p>
            <a:pPr marL="624078" indent="-514350">
              <a:lnSpc>
                <a:spcPts val="3800"/>
              </a:lnSpc>
              <a:buFont typeface="+mj-lt"/>
              <a:buAutoNum type="arabicPeriod"/>
            </a:pPr>
            <a:r>
              <a:rPr lang="en-US" dirty="0" smtClean="0">
                <a:solidFill>
                  <a:srgbClr val="FF0000"/>
                </a:solidFill>
              </a:rPr>
              <a:t>State Level Media Certification and Monitoring Committee (MCMC)</a:t>
            </a:r>
          </a:p>
          <a:p>
            <a:pPr marL="624078" indent="-514350">
              <a:lnSpc>
                <a:spcPts val="3800"/>
              </a:lnSpc>
              <a:buFont typeface="+mj-lt"/>
              <a:buAutoNum type="arabicPeriod"/>
            </a:pPr>
            <a:r>
              <a:rPr lang="en-US" dirty="0" smtClean="0">
                <a:solidFill>
                  <a:srgbClr val="FF0000"/>
                </a:solidFill>
              </a:rPr>
              <a:t>State level Appellate Media Certification and Monitoring Committee (MCMC)</a:t>
            </a:r>
          </a:p>
          <a:p>
            <a:pPr marL="624078" indent="-514350">
              <a:lnSpc>
                <a:spcPts val="3800"/>
              </a:lnSpc>
              <a:buFont typeface="+mj-lt"/>
              <a:buAutoNum type="arabicPeriod"/>
            </a:pPr>
            <a:r>
              <a:rPr lang="en-US" dirty="0" smtClean="0">
                <a:solidFill>
                  <a:srgbClr val="FF0000"/>
                </a:solidFill>
              </a:rPr>
              <a:t>Delhi based Media Certification and Monitoring Committee (MCMC)</a:t>
            </a:r>
          </a:p>
          <a:p>
            <a:pPr marL="624078" indent="-514350">
              <a:buFont typeface="+mj-lt"/>
              <a:buAutoNum type="arabicPeriod"/>
            </a:pPr>
            <a:endParaRPr lang="en-US" dirty="0"/>
          </a:p>
        </p:txBody>
      </p:sp>
      <p:sp>
        <p:nvSpPr>
          <p:cNvPr id="3" name="Title 2"/>
          <p:cNvSpPr>
            <a:spLocks noGrp="1"/>
          </p:cNvSpPr>
          <p:nvPr>
            <p:ph type="title"/>
          </p:nvPr>
        </p:nvSpPr>
        <p:spPr/>
        <p:txBody>
          <a:bodyPr>
            <a:normAutofit/>
          </a:bodyPr>
          <a:lstStyle/>
          <a:p>
            <a:pPr algn="ctr"/>
            <a:r>
              <a:rPr lang="en-US" sz="3000" u="sng" dirty="0" smtClean="0">
                <a:solidFill>
                  <a:srgbClr val="FF0000"/>
                </a:solidFill>
                <a:effectLst/>
              </a:rPr>
              <a:t>Types of Committees for certification at different level</a:t>
            </a:r>
            <a:endParaRPr lang="en-US" sz="3000" u="sng" dirty="0">
              <a:solidFill>
                <a:srgbClr val="FF0000"/>
              </a:solidFill>
            </a:endParaRPr>
          </a:p>
        </p:txBody>
      </p:sp>
      <p:sp>
        <p:nvSpPr>
          <p:cNvPr id="4" name="Slide Number Placeholder 3"/>
          <p:cNvSpPr>
            <a:spLocks noGrp="1"/>
          </p:cNvSpPr>
          <p:nvPr>
            <p:ph type="sldNum" sz="quarter" idx="12"/>
          </p:nvPr>
        </p:nvSpPr>
        <p:spPr/>
        <p:txBody>
          <a:bodyPr/>
          <a:lstStyle/>
          <a:p>
            <a:fld id="{65DBF2DD-4017-400A-B431-6CDAD3069103}" type="slidenum">
              <a:rPr lang="x-none" smtClean="0"/>
              <a:pPr/>
              <a:t>5</a:t>
            </a:fld>
            <a:endParaRPr lang="x-non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525963"/>
          </a:xfrm>
        </p:spPr>
        <p:txBody>
          <a:bodyPr/>
          <a:lstStyle/>
          <a:p>
            <a:pPr algn="just"/>
            <a:r>
              <a:rPr lang="en-US" dirty="0" smtClean="0"/>
              <a:t>Composition :</a:t>
            </a:r>
          </a:p>
          <a:p>
            <a:pPr marL="624078" lvl="0" indent="-514350">
              <a:buFont typeface="+mj-lt"/>
              <a:buAutoNum type="arabicPeriod"/>
            </a:pPr>
            <a:r>
              <a:rPr lang="en-US" dirty="0" smtClean="0"/>
              <a:t>Returning </a:t>
            </a:r>
            <a:r>
              <a:rPr lang="en-US" dirty="0"/>
              <a:t>Officer (of Parliamentary Constituency</a:t>
            </a:r>
            <a:r>
              <a:rPr lang="en-US" dirty="0" smtClean="0"/>
              <a:t>)/DEO)</a:t>
            </a:r>
            <a:endParaRPr lang="en-IN" dirty="0"/>
          </a:p>
          <a:p>
            <a:pPr marL="624078" lvl="0" indent="-514350" algn="just">
              <a:buFont typeface="+mj-lt"/>
              <a:buAutoNum type="arabicPeriod"/>
            </a:pPr>
            <a:endParaRPr lang="en-US" dirty="0" smtClean="0"/>
          </a:p>
          <a:p>
            <a:pPr marL="624078" lvl="0" indent="-514350" algn="just">
              <a:buFont typeface="+mj-lt"/>
              <a:buAutoNum type="arabicPeriod"/>
            </a:pPr>
            <a:r>
              <a:rPr lang="en-US" dirty="0" smtClean="0"/>
              <a:t>Assistant </a:t>
            </a:r>
            <a:r>
              <a:rPr lang="en-US" dirty="0"/>
              <a:t>Returning Officer (not below Sub Divisional Magistrate</a:t>
            </a:r>
            <a:r>
              <a:rPr lang="en-US" dirty="0" smtClean="0"/>
              <a:t>)</a:t>
            </a:r>
          </a:p>
          <a:p>
            <a:pPr marL="624078" lvl="0" indent="-514350" algn="just">
              <a:buFont typeface="+mj-lt"/>
              <a:buAutoNum type="arabicPeriod"/>
            </a:pPr>
            <a:endParaRPr lang="en-US" dirty="0" smtClean="0"/>
          </a:p>
          <a:p>
            <a:pPr marL="624078" lvl="0" indent="-514350" algn="just">
              <a:buFont typeface="+mj-lt"/>
              <a:buAutoNum type="arabicPeriod"/>
            </a:pPr>
            <a:r>
              <a:rPr lang="en-US" dirty="0" smtClean="0">
                <a:solidFill>
                  <a:srgbClr val="FF0000"/>
                </a:solidFill>
              </a:rPr>
              <a:t>Co-opted members</a:t>
            </a:r>
          </a:p>
          <a:p>
            <a:pPr marL="624078" lvl="0" indent="-514350" algn="just">
              <a:buFont typeface="+mj-lt"/>
              <a:buAutoNum type="arabicPeriod"/>
            </a:pPr>
            <a:endParaRPr lang="en-IN" dirty="0"/>
          </a:p>
          <a:p>
            <a:pPr marL="109728" indent="0">
              <a:buNone/>
            </a:pPr>
            <a:endParaRPr lang="en-IN" dirty="0"/>
          </a:p>
        </p:txBody>
      </p:sp>
      <p:sp>
        <p:nvSpPr>
          <p:cNvPr id="3" name="Title 2"/>
          <p:cNvSpPr>
            <a:spLocks noGrp="1"/>
          </p:cNvSpPr>
          <p:nvPr>
            <p:ph type="title"/>
          </p:nvPr>
        </p:nvSpPr>
        <p:spPr/>
        <p:txBody>
          <a:bodyPr>
            <a:normAutofit/>
          </a:bodyPr>
          <a:lstStyle/>
          <a:p>
            <a:pPr algn="ctr"/>
            <a:r>
              <a:rPr lang="en-US" sz="2800" dirty="0" smtClean="0">
                <a:solidFill>
                  <a:srgbClr val="FF0000"/>
                </a:solidFill>
              </a:rPr>
              <a:t>District Level Media Certification and Monitoring Committee (MCMC)</a:t>
            </a:r>
            <a:endParaRPr lang="en-IN" sz="2800" dirty="0">
              <a:solidFill>
                <a:schemeClr val="tx1"/>
              </a:solidFill>
            </a:endParaRPr>
          </a:p>
        </p:txBody>
      </p:sp>
      <p:sp>
        <p:nvSpPr>
          <p:cNvPr id="4" name="Slide Number Placeholder 3"/>
          <p:cNvSpPr>
            <a:spLocks noGrp="1"/>
          </p:cNvSpPr>
          <p:nvPr>
            <p:ph type="sldNum" sz="quarter" idx="12"/>
          </p:nvPr>
        </p:nvSpPr>
        <p:spPr/>
        <p:txBody>
          <a:bodyPr/>
          <a:lstStyle/>
          <a:p>
            <a:fld id="{65DBF2DD-4017-400A-B431-6CDAD3069103}" type="slidenum">
              <a:rPr lang="x-none" smtClean="0"/>
              <a:pPr/>
              <a:t>6</a:t>
            </a:fld>
            <a:endParaRPr lang="x-none"/>
          </a:p>
        </p:txBody>
      </p:sp>
    </p:spTree>
    <p:extLst>
      <p:ext uri="{BB962C8B-B14F-4D97-AF65-F5344CB8AC3E}">
        <p14:creationId xmlns:p14="http://schemas.microsoft.com/office/powerpoint/2010/main" val="3381444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dirty="0"/>
              <a:t>This Committee entertains </a:t>
            </a:r>
            <a:r>
              <a:rPr lang="en-US" dirty="0" smtClean="0"/>
              <a:t>application(</a:t>
            </a:r>
            <a:r>
              <a:rPr lang="en-US" dirty="0" smtClean="0">
                <a:solidFill>
                  <a:srgbClr val="FF0000"/>
                </a:solidFill>
              </a:rPr>
              <a:t>s</a:t>
            </a:r>
            <a:r>
              <a:rPr lang="en-US" dirty="0" smtClean="0"/>
              <a:t>) </a:t>
            </a:r>
            <a:r>
              <a:rPr lang="en-US" dirty="0"/>
              <a:t>for certification of an advertisement proposed to be issued on cable network or television </a:t>
            </a:r>
            <a:r>
              <a:rPr lang="en-US" dirty="0" smtClean="0"/>
              <a:t>channel, </a:t>
            </a:r>
            <a:r>
              <a:rPr lang="en-US" b="1" dirty="0" smtClean="0">
                <a:solidFill>
                  <a:srgbClr val="FF0000"/>
                </a:solidFill>
              </a:rPr>
              <a:t>radio including the private FM channels, cinema halls, audio-visual displays of political advertisement in public place, bulk SMS/Voice messages of political nature and social media</a:t>
            </a:r>
            <a:r>
              <a:rPr lang="en-US" dirty="0" smtClean="0">
                <a:solidFill>
                  <a:srgbClr val="FF0000"/>
                </a:solidFill>
              </a:rPr>
              <a:t> :</a:t>
            </a:r>
          </a:p>
          <a:p>
            <a:pPr algn="just"/>
            <a:endParaRPr lang="en-US" dirty="0" smtClean="0"/>
          </a:p>
          <a:p>
            <a:pPr algn="just"/>
            <a:r>
              <a:rPr lang="en-US" dirty="0"/>
              <a:t>B</a:t>
            </a:r>
            <a:r>
              <a:rPr lang="en-US" dirty="0" smtClean="0"/>
              <a:t>y Candidate </a:t>
            </a:r>
            <a:r>
              <a:rPr lang="en-US" dirty="0"/>
              <a:t>contesting election from the parliamentary constituency concerned </a:t>
            </a:r>
            <a:endParaRPr lang="en-US" dirty="0" smtClean="0"/>
          </a:p>
          <a:p>
            <a:pPr algn="just"/>
            <a:endParaRPr lang="en-US" dirty="0" smtClean="0"/>
          </a:p>
          <a:p>
            <a:pPr algn="just"/>
            <a:r>
              <a:rPr lang="en-US" dirty="0" smtClean="0"/>
              <a:t>By Candidate </a:t>
            </a:r>
            <a:r>
              <a:rPr lang="en-US" dirty="0"/>
              <a:t>contesting in Assembly Constituency falling within that Parliamentary Constituency. </a:t>
            </a:r>
            <a:endParaRPr lang="en-IN" dirty="0"/>
          </a:p>
        </p:txBody>
      </p:sp>
      <p:sp>
        <p:nvSpPr>
          <p:cNvPr id="3" name="Title 2"/>
          <p:cNvSpPr>
            <a:spLocks noGrp="1"/>
          </p:cNvSpPr>
          <p:nvPr>
            <p:ph type="title"/>
          </p:nvPr>
        </p:nvSpPr>
        <p:spPr/>
        <p:txBody>
          <a:bodyPr/>
          <a:lstStyle/>
          <a:p>
            <a:pPr algn="ctr"/>
            <a:r>
              <a:rPr lang="en-US" dirty="0" smtClean="0"/>
              <a:t>Functions of the Committee</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7</a:t>
            </a:fld>
            <a:endParaRPr lang="x-none"/>
          </a:p>
        </p:txBody>
      </p:sp>
    </p:spTree>
    <p:extLst>
      <p:ext uri="{BB962C8B-B14F-4D97-AF65-F5344CB8AC3E}">
        <p14:creationId xmlns:p14="http://schemas.microsoft.com/office/powerpoint/2010/main" val="4168490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t>Composition</a:t>
            </a:r>
            <a:r>
              <a:rPr lang="en-US" dirty="0"/>
              <a:t>:</a:t>
            </a:r>
            <a:endParaRPr lang="en-IN" dirty="0"/>
          </a:p>
          <a:p>
            <a:pPr marL="109728" indent="0">
              <a:buNone/>
            </a:pPr>
            <a:r>
              <a:rPr lang="en-US" dirty="0"/>
              <a:t>	</a:t>
            </a:r>
            <a:r>
              <a:rPr lang="en-US" dirty="0" smtClean="0"/>
              <a:t>(</a:t>
            </a:r>
            <a:r>
              <a:rPr lang="en-US" dirty="0" err="1"/>
              <a:t>i</a:t>
            </a:r>
            <a:r>
              <a:rPr lang="en-US" dirty="0"/>
              <a:t>)   </a:t>
            </a:r>
            <a:r>
              <a:rPr lang="en-US" dirty="0" smtClean="0"/>
              <a:t> The </a:t>
            </a:r>
            <a:r>
              <a:rPr lang="en-US" dirty="0" err="1" smtClean="0"/>
              <a:t>Addl</a:t>
            </a:r>
            <a:r>
              <a:rPr lang="en-US" dirty="0" smtClean="0"/>
              <a:t>/Joint </a:t>
            </a:r>
            <a:r>
              <a:rPr lang="en-US" dirty="0"/>
              <a:t>CEO – Chairperson</a:t>
            </a:r>
            <a:endParaRPr lang="en-IN" dirty="0"/>
          </a:p>
          <a:p>
            <a:pPr marL="109728" indent="0">
              <a:buNone/>
            </a:pPr>
            <a:r>
              <a:rPr lang="en-US" dirty="0"/>
              <a:t>	</a:t>
            </a:r>
            <a:r>
              <a:rPr lang="en-US" dirty="0" smtClean="0"/>
              <a:t>(</a:t>
            </a:r>
            <a:r>
              <a:rPr lang="en-US" dirty="0"/>
              <a:t>ii)   Returning Officer of any Parliamentary </a:t>
            </a:r>
            <a:r>
              <a:rPr lang="en-US" dirty="0" smtClean="0"/>
              <a:t>  </a:t>
            </a:r>
          </a:p>
          <a:p>
            <a:pPr marL="109728" indent="0">
              <a:buNone/>
            </a:pPr>
            <a:r>
              <a:rPr lang="en-US" dirty="0"/>
              <a:t> </a:t>
            </a:r>
            <a:r>
              <a:rPr lang="en-US" dirty="0" smtClean="0"/>
              <a:t>             Constituency </a:t>
            </a:r>
            <a:r>
              <a:rPr lang="en-US" dirty="0"/>
              <a:t>located in the </a:t>
            </a:r>
            <a:r>
              <a:rPr lang="en-US" dirty="0" smtClean="0"/>
              <a:t>Capital of 	       State</a:t>
            </a:r>
            <a:r>
              <a:rPr lang="en-US" dirty="0"/>
              <a:t>.</a:t>
            </a:r>
            <a:endParaRPr lang="en-IN" dirty="0"/>
          </a:p>
          <a:p>
            <a:pPr marL="109728" indent="0">
              <a:buNone/>
            </a:pPr>
            <a:r>
              <a:rPr lang="en-US" dirty="0" smtClean="0"/>
              <a:t>	(</a:t>
            </a:r>
            <a:r>
              <a:rPr lang="en-US" dirty="0"/>
              <a:t>iii)  One expert being an officer not below </a:t>
            </a:r>
            <a:r>
              <a:rPr lang="en-US" dirty="0" smtClean="0"/>
              <a:t>  	       the </a:t>
            </a:r>
            <a:r>
              <a:rPr lang="en-US" dirty="0"/>
              <a:t>rank of Class –I officer to be </a:t>
            </a:r>
            <a:r>
              <a:rPr lang="en-US" dirty="0" smtClean="0"/>
              <a:t>		       requisitioned </a:t>
            </a:r>
            <a:r>
              <a:rPr lang="en-US" dirty="0"/>
              <a:t>from Ministry of I&amp;B.</a:t>
            </a:r>
            <a:endParaRPr lang="en-IN" dirty="0"/>
          </a:p>
          <a:p>
            <a:endParaRPr lang="en-IN" dirty="0"/>
          </a:p>
        </p:txBody>
      </p:sp>
      <p:sp>
        <p:nvSpPr>
          <p:cNvPr id="3" name="Title 2"/>
          <p:cNvSpPr>
            <a:spLocks noGrp="1"/>
          </p:cNvSpPr>
          <p:nvPr>
            <p:ph type="title"/>
          </p:nvPr>
        </p:nvSpPr>
        <p:spPr/>
        <p:txBody>
          <a:bodyPr/>
          <a:lstStyle/>
          <a:p>
            <a:pPr algn="ctr"/>
            <a:r>
              <a:rPr lang="en-US" dirty="0"/>
              <a:t>State level Committee </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8</a:t>
            </a:fld>
            <a:endParaRPr lang="x-none"/>
          </a:p>
        </p:txBody>
      </p:sp>
    </p:spTree>
    <p:extLst>
      <p:ext uri="{BB962C8B-B14F-4D97-AF65-F5344CB8AC3E}">
        <p14:creationId xmlns:p14="http://schemas.microsoft.com/office/powerpoint/2010/main" val="2416386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a:lstStyle/>
          <a:p>
            <a:pPr algn="just"/>
            <a:endParaRPr lang="en-US" dirty="0" smtClean="0"/>
          </a:p>
          <a:p>
            <a:pPr marL="109728" indent="0" algn="just">
              <a:buNone/>
            </a:pPr>
            <a:r>
              <a:rPr lang="en-US" dirty="0" smtClean="0"/>
              <a:t>This </a:t>
            </a:r>
            <a:r>
              <a:rPr lang="en-US" dirty="0"/>
              <a:t>Committee entertains the </a:t>
            </a:r>
            <a:r>
              <a:rPr lang="en-US" dirty="0" smtClean="0"/>
              <a:t>application(</a:t>
            </a:r>
            <a:r>
              <a:rPr lang="en-US" dirty="0" smtClean="0">
                <a:solidFill>
                  <a:srgbClr val="FF0000"/>
                </a:solidFill>
              </a:rPr>
              <a:t>s</a:t>
            </a:r>
            <a:r>
              <a:rPr lang="en-US" dirty="0" smtClean="0"/>
              <a:t>) </a:t>
            </a:r>
            <a:r>
              <a:rPr lang="en-US" dirty="0"/>
              <a:t>for certification received from all registered political parties having their headquarters in that State/UT, </a:t>
            </a:r>
            <a:r>
              <a:rPr lang="en-US" b="1" dirty="0" smtClean="0"/>
              <a:t>and</a:t>
            </a:r>
            <a:r>
              <a:rPr lang="en-US" dirty="0" smtClean="0"/>
              <a:t> all </a:t>
            </a:r>
            <a:r>
              <a:rPr lang="en-US" dirty="0"/>
              <a:t>group of </a:t>
            </a:r>
            <a:r>
              <a:rPr lang="en-US" dirty="0" err="1"/>
              <a:t>organisations</a:t>
            </a:r>
            <a:r>
              <a:rPr lang="en-US" dirty="0"/>
              <a:t> or associates or persons  having their registered office in that State/UT.</a:t>
            </a:r>
            <a:endParaRPr lang="en-IN" dirty="0"/>
          </a:p>
        </p:txBody>
      </p:sp>
      <p:sp>
        <p:nvSpPr>
          <p:cNvPr id="3" name="Title 2"/>
          <p:cNvSpPr>
            <a:spLocks noGrp="1"/>
          </p:cNvSpPr>
          <p:nvPr>
            <p:ph type="title"/>
          </p:nvPr>
        </p:nvSpPr>
        <p:spPr/>
        <p:txBody>
          <a:bodyPr/>
          <a:lstStyle/>
          <a:p>
            <a:pPr algn="ctr"/>
            <a:r>
              <a:rPr lang="en-US" dirty="0" smtClean="0"/>
              <a:t>Functions</a:t>
            </a:r>
            <a:endParaRPr lang="en-IN" dirty="0"/>
          </a:p>
        </p:txBody>
      </p:sp>
      <p:sp>
        <p:nvSpPr>
          <p:cNvPr id="4" name="Slide Number Placeholder 3"/>
          <p:cNvSpPr>
            <a:spLocks noGrp="1"/>
          </p:cNvSpPr>
          <p:nvPr>
            <p:ph type="sldNum" sz="quarter" idx="12"/>
          </p:nvPr>
        </p:nvSpPr>
        <p:spPr/>
        <p:txBody>
          <a:bodyPr/>
          <a:lstStyle/>
          <a:p>
            <a:fld id="{65DBF2DD-4017-400A-B431-6CDAD3069103}" type="slidenum">
              <a:rPr lang="x-none" smtClean="0"/>
              <a:pPr/>
              <a:t>9</a:t>
            </a:fld>
            <a:endParaRPr lang="x-none"/>
          </a:p>
        </p:txBody>
      </p:sp>
    </p:spTree>
    <p:extLst>
      <p:ext uri="{BB962C8B-B14F-4D97-AF65-F5344CB8AC3E}">
        <p14:creationId xmlns:p14="http://schemas.microsoft.com/office/powerpoint/2010/main" val="6650396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480</TotalTime>
  <Words>1462</Words>
  <Application>Microsoft Office PowerPoint</Application>
  <PresentationFormat>On-screen Show (4:3)</PresentationFormat>
  <Paragraphs>203</Paragraphs>
  <Slides>29</Slides>
  <Notes>0</Notes>
  <HiddenSlides>2</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 Pre-Certification of Advertisements of political nature on TV Channel, Cable Network, radio including the private FM channels, cinema halls, audio-visual displays in public place, bulk SMS/Voice messages of political nature and social media. </vt:lpstr>
      <vt:lpstr>What is certification?</vt:lpstr>
      <vt:lpstr>Pre-Certification of Political Advertisements in Print Media</vt:lpstr>
      <vt:lpstr>Pre certification on Social Media</vt:lpstr>
      <vt:lpstr>Types of Committees for certification at different level</vt:lpstr>
      <vt:lpstr>District Level Media Certification and Monitoring Committee (MCMC)</vt:lpstr>
      <vt:lpstr>Functions of the Committee</vt:lpstr>
      <vt:lpstr>State level Committee </vt:lpstr>
      <vt:lpstr>Functions</vt:lpstr>
      <vt:lpstr>   State level Appellate Media Certification and Monitoring Committee (MCMC)   </vt:lpstr>
      <vt:lpstr>Functions</vt:lpstr>
      <vt:lpstr>Delhi based Committee</vt:lpstr>
      <vt:lpstr>Functions</vt:lpstr>
      <vt:lpstr>Order of the Hon’ble Supreme Court in SLP(C) No. 6679 of 2004 (Ministry of Information and Broadcasting Vs. M/s. Gemini TV Pvt. Ltd. and Others </vt:lpstr>
      <vt:lpstr>Order of the Hon’ble Supreme Court in SLP(C) No. 6679 of 2004 (Ministry of Information and Broadcasting Vs. M/s. Gemini TV Pvt. Ltd. and Others </vt:lpstr>
      <vt:lpstr>When should be applied for certification?</vt:lpstr>
      <vt:lpstr>Documents to be attached with application for certification</vt:lpstr>
      <vt:lpstr>Documents to be attached with application for certification-cont..</vt:lpstr>
      <vt:lpstr>Format-1</vt:lpstr>
      <vt:lpstr>Format-1(cont..)</vt:lpstr>
      <vt:lpstr>Format -2</vt:lpstr>
      <vt:lpstr> Other duties of district level MCMC-1 </vt:lpstr>
      <vt:lpstr> Other duties of district level MCMC-2 </vt:lpstr>
      <vt:lpstr>Other duties of district level MCMC-3</vt:lpstr>
      <vt:lpstr> Does the (district level or  State level) MCMC has the right to refuse to give certification of an advertisement, it does not find fit to be telecast? </vt:lpstr>
      <vt:lpstr>Where appeal can be made against the order of district level or State level (Addl./Jt. CEO level) MCMC ? </vt:lpstr>
      <vt:lpstr>Whether the decision of the above Committees is legally binding? </vt:lpstr>
      <vt:lpstr> Who will entertain the appeal against the order of State level Appellate Media Certification and Monitoring Committee (MCMC)?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of Advertisements of political nature on TV Channel and Cable Network</dc:title>
  <dc:creator>Director</dc:creator>
  <cp:lastModifiedBy>SONY</cp:lastModifiedBy>
  <cp:revision>110</cp:revision>
  <cp:lastPrinted>2013-09-26T04:16:22Z</cp:lastPrinted>
  <dcterms:created xsi:type="dcterms:W3CDTF">2013-08-02T10:49:34Z</dcterms:created>
  <dcterms:modified xsi:type="dcterms:W3CDTF">2018-10-30T06:50:32Z</dcterms:modified>
</cp:coreProperties>
</file>